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97388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5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9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6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1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6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4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7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8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50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0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D686-6ED5-4930-B04C-4A9CFD2395BF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4EAE3-553A-4A0B-B9D4-4A05F29C9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0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146" y="0"/>
            <a:ext cx="1271239" cy="6858000"/>
          </a:xfrm>
          <a:prstGeom prst="rect">
            <a:avLst/>
          </a:prstGeom>
          <a:gradFill>
            <a:gsLst>
              <a:gs pos="0">
                <a:schemeClr val="tx1"/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50000">
                <a:schemeClr val="accent1">
                  <a:lumMod val="75000"/>
                </a:schemeClr>
              </a:gs>
            </a:gsLst>
            <a:lin ang="5400000" scaled="1"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1512" y="241913"/>
            <a:ext cx="11998712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Expansion of </a:t>
            </a:r>
            <a:endParaRPr lang="en-US" sz="4800" b="1" dirty="0" smtClean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Mildred Bangs </a:t>
            </a:r>
            <a:r>
              <a:rPr lang="en-US" sz="4800" b="1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Wynkoop’s</a:t>
            </a: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800" b="1" dirty="0" smtClean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1971 WTS Article: </a:t>
            </a:r>
            <a:endParaRPr lang="en-US" sz="4800" b="1" dirty="0" smtClean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Hermeneutical Approach to John Wesley</a:t>
            </a:r>
            <a:endParaRPr lang="en-US" sz="4800" b="1" dirty="0" smtClean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86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3746" y="-342596"/>
            <a:ext cx="1151921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6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endParaRPr lang="en-US" sz="36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Randy Cloud, PhD</a:t>
            </a:r>
            <a:endParaRPr lang="en-US" sz="48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Chair: Department of </a:t>
            </a:r>
            <a:endParaRPr lang="en-US" sz="4800" dirty="0" smtClean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Christian Ministry and Formation</a:t>
            </a:r>
            <a:endParaRPr lang="en-US" sz="4800" dirty="0" smtClean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MidAmerica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Nazarene University</a:t>
            </a:r>
            <a:endParaRPr lang="en-US" sz="4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9146" y="0"/>
            <a:ext cx="1271239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50000">
                <a:schemeClr val="accent1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0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9146" y="0"/>
            <a:ext cx="1271239" cy="6858000"/>
          </a:xfrm>
          <a:prstGeom prst="rect">
            <a:avLst/>
          </a:prstGeom>
          <a:gradFill>
            <a:gsLst>
              <a:gs pos="0">
                <a:schemeClr val="tx1"/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50000">
                <a:schemeClr val="accent1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22663" y="-388519"/>
            <a:ext cx="11931805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Presented at the 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Wesleyan Theological Society </a:t>
            </a:r>
            <a:endParaRPr lang="en-US" sz="4800" dirty="0" smtClean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4800" b="1" baseline="30000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Anniversary Meeting</a:t>
            </a:r>
            <a:endParaRPr lang="en-US" sz="4800" dirty="0" smtClean="0">
              <a:solidFill>
                <a:schemeClr val="accent4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Mount Vernon Nazarene University</a:t>
            </a: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4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March 5-7, 2015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14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146" y="0"/>
            <a:ext cx="1271239" cy="6858000"/>
          </a:xfrm>
          <a:prstGeom prst="rect">
            <a:avLst/>
          </a:prstGeom>
          <a:gradFill>
            <a:gsLst>
              <a:gs pos="0">
                <a:schemeClr val="tx1"/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50000">
                <a:schemeClr val="accent1">
                  <a:lumMod val="75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49" y="510422"/>
            <a:ext cx="4697915" cy="5765623"/>
          </a:xfrm>
          <a:prstGeom prst="rect">
            <a:avLst/>
          </a:prstGeom>
          <a:ln w="171450">
            <a:solidFill>
              <a:schemeClr val="accent1">
                <a:lumMod val="50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6133171" y="1131075"/>
            <a:ext cx="60588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Dr. Mildred </a:t>
            </a:r>
            <a:r>
              <a:rPr lang="en-US" sz="4800" b="1" dirty="0" err="1" smtClean="0"/>
              <a:t>Wynkoop</a:t>
            </a:r>
            <a:endParaRPr lang="en-US" sz="4800" b="1" dirty="0" smtClean="0"/>
          </a:p>
          <a:p>
            <a:endParaRPr lang="en-US" sz="4800" b="1" dirty="0" smtClean="0"/>
          </a:p>
          <a:p>
            <a:r>
              <a:rPr lang="en-US" sz="4800" b="1" dirty="0" smtClean="0"/>
              <a:t>A Theology of Love: </a:t>
            </a:r>
            <a:r>
              <a:rPr lang="en-US" sz="4800" b="1" dirty="0"/>
              <a:t>The Dynamic of </a:t>
            </a:r>
            <a:r>
              <a:rPr lang="en-US" sz="4800" b="1" dirty="0" err="1"/>
              <a:t>Weslevanism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56171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8283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50000">
                <a:schemeClr val="accent1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209" y="635620"/>
            <a:ext cx="11931805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b="1" dirty="0" smtClean="0"/>
          </a:p>
          <a:p>
            <a:r>
              <a:rPr lang="en-US" sz="3200" b="1" dirty="0" smtClean="0"/>
              <a:t>Key Hermeneutical Questions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1</a:t>
            </a:r>
            <a:r>
              <a:rPr lang="en-US" sz="3200" b="1" dirty="0"/>
              <a:t>. The “What?” Question: Textual Apparatus</a:t>
            </a:r>
          </a:p>
          <a:p>
            <a:r>
              <a:rPr lang="en-US" sz="3200" b="1" dirty="0"/>
              <a:t>2. The “Where?” Question: Social Context</a:t>
            </a:r>
          </a:p>
          <a:p>
            <a:r>
              <a:rPr lang="en-US" sz="3200" b="1" dirty="0"/>
              <a:t>3. The “How?” Question: Rhetorical </a:t>
            </a:r>
            <a:r>
              <a:rPr lang="en-US" sz="3200" b="1" dirty="0" smtClean="0"/>
              <a:t>Criticism</a:t>
            </a:r>
          </a:p>
          <a:p>
            <a:r>
              <a:rPr lang="en-US" sz="3200" b="1" dirty="0" smtClean="0"/>
              <a:t>4</a:t>
            </a:r>
            <a:r>
              <a:rPr lang="en-US" sz="3200" b="1" dirty="0"/>
              <a:t>. The “When?” Question: Development and Maturity</a:t>
            </a:r>
          </a:p>
          <a:p>
            <a:r>
              <a:rPr lang="en-US" sz="3200" b="1" dirty="0"/>
              <a:t>5. The “With Whom?” Question: Sources and Subsequent Thought</a:t>
            </a:r>
          </a:p>
          <a:p>
            <a:r>
              <a:rPr lang="en-US" sz="3200" b="1" dirty="0"/>
              <a:t>6. The “Where Now?” Question: Current Directions of Inquiry</a:t>
            </a:r>
          </a:p>
          <a:p>
            <a:r>
              <a:rPr lang="en-US" sz="3200" b="1" dirty="0"/>
              <a:t>7. The “Who?” Question: Mentor or Guru</a:t>
            </a:r>
          </a:p>
          <a:p>
            <a:r>
              <a:rPr lang="en-US" sz="3200" b="1" dirty="0"/>
              <a:t>8. The “What Now?” Question: Wesley in the Marketplace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34901</TotalTime>
  <Words>145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MidAmerica Nazarene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Cloud</dc:creator>
  <cp:lastModifiedBy>Randy Cloud</cp:lastModifiedBy>
  <cp:revision>11</cp:revision>
  <cp:lastPrinted>2015-04-06T16:59:05Z</cp:lastPrinted>
  <dcterms:created xsi:type="dcterms:W3CDTF">2015-04-03T13:43:52Z</dcterms:created>
  <dcterms:modified xsi:type="dcterms:W3CDTF">2015-04-27T19:25:00Z</dcterms:modified>
</cp:coreProperties>
</file>