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Lst>
  <p:notesMasterIdLst>
    <p:notesMasterId r:id="rId28"/>
  </p:notesMasterIdLst>
  <p:sldIdLst>
    <p:sldId id="257" r:id="rId3"/>
    <p:sldId id="263" r:id="rId4"/>
    <p:sldId id="264" r:id="rId5"/>
    <p:sldId id="274" r:id="rId6"/>
    <p:sldId id="276" r:id="rId7"/>
    <p:sldId id="275" r:id="rId8"/>
    <p:sldId id="277" r:id="rId9"/>
    <p:sldId id="261" r:id="rId10"/>
    <p:sldId id="260" r:id="rId11"/>
    <p:sldId id="266" r:id="rId12"/>
    <p:sldId id="278" r:id="rId13"/>
    <p:sldId id="267" r:id="rId14"/>
    <p:sldId id="279" r:id="rId15"/>
    <p:sldId id="271" r:id="rId16"/>
    <p:sldId id="283" r:id="rId17"/>
    <p:sldId id="268" r:id="rId18"/>
    <p:sldId id="280" r:id="rId19"/>
    <p:sldId id="269" r:id="rId20"/>
    <p:sldId id="281" r:id="rId21"/>
    <p:sldId id="270" r:id="rId22"/>
    <p:sldId id="282" r:id="rId23"/>
    <p:sldId id="272" r:id="rId24"/>
    <p:sldId id="284" r:id="rId25"/>
    <p:sldId id="273"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1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1" d="100"/>
          <a:sy n="71" d="100"/>
        </p:scale>
        <p:origin x="618" y="6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2007_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15"/>
      <c:rotY val="20"/>
      <c:rAngAx val="1"/>
    </c:view3D>
    <c:floor>
      <c:thickness val="0"/>
      <c:spPr>
        <a:solidFill>
          <a:srgbClr val="000000">
            <a:alpha val="70000"/>
          </a:srgbClr>
        </a:solidFill>
        <a:ln>
          <a:solidFill>
            <a:srgbClr val="000000"/>
          </a:solidFill>
        </a:ln>
      </c:spPr>
    </c:floor>
    <c:sideWall>
      <c:thickness val="0"/>
      <c:spPr>
        <a:gradFill>
          <a:gsLst>
            <a:gs pos="0">
              <a:srgbClr val="000000">
                <a:alpha val="0"/>
              </a:srgbClr>
            </a:gs>
            <a:gs pos="50000">
              <a:srgbClr val="000000">
                <a:alpha val="9000"/>
              </a:srgbClr>
            </a:gs>
            <a:gs pos="100000">
              <a:srgbClr val="000000">
                <a:alpha val="40000"/>
              </a:srgbClr>
            </a:gs>
          </a:gsLst>
          <a:lin ang="5400000" scaled="0"/>
        </a:gradFill>
      </c:spPr>
    </c:sideWall>
    <c:backWall>
      <c:thickness val="0"/>
      <c:spPr>
        <a:gradFill>
          <a:gsLst>
            <a:gs pos="0">
              <a:srgbClr val="000000">
                <a:alpha val="0"/>
              </a:srgbClr>
            </a:gs>
            <a:gs pos="50000">
              <a:srgbClr val="000000">
                <a:alpha val="9000"/>
              </a:srgbClr>
            </a:gs>
            <a:gs pos="100000">
              <a:srgbClr val="000000">
                <a:alpha val="70000"/>
              </a:srgbClr>
            </a:gs>
          </a:gsLst>
          <a:lin ang="5400000" scaled="0"/>
        </a:gradFill>
      </c:spPr>
    </c:backWall>
    <c:plotArea>
      <c:layout/>
      <c:bar3DChart>
        <c:barDir val="col"/>
        <c:grouping val="clustered"/>
        <c:varyColors val="0"/>
        <c:ser>
          <c:idx val="0"/>
          <c:order val="0"/>
          <c:tx>
            <c:strRef>
              <c:f>Sheet1!$B$1</c:f>
              <c:strCache>
                <c:ptCount val="1"/>
                <c:pt idx="0">
                  <c:v>Students per Week</c:v>
                </c:pt>
              </c:strCache>
            </c:strRef>
          </c:tx>
          <c:invertIfNegative val="0"/>
          <c:dPt>
            <c:idx val="3"/>
            <c:invertIfNegative val="0"/>
            <c:bubble3D val="0"/>
          </c:dPt>
          <c:dLbls>
            <c:dLbl>
              <c:idx val="0"/>
              <c:layout>
                <c:manualLayout>
                  <c:x val="1.1799410029498553E-2"/>
                  <c:y val="-1.927710843373494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495575221238937E-3"/>
                  <c:y val="-2.40963855421687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4749262536873049E-2"/>
                  <c:y val="-9.63855421686747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899705014749154E-3"/>
                  <c:y val="-9.009009009009008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8.8495575221238937E-3"/>
                  <c:y val="-1.80180180180180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0324483775811209E-2"/>
                  <c:y val="-1.12612612612612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24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Week #1</c:v>
                </c:pt>
                <c:pt idx="1">
                  <c:v>Week #2</c:v>
                </c:pt>
                <c:pt idx="2">
                  <c:v>Week #3</c:v>
                </c:pt>
                <c:pt idx="3">
                  <c:v>Week #4</c:v>
                </c:pt>
                <c:pt idx="4">
                  <c:v>Week #5</c:v>
                </c:pt>
                <c:pt idx="5">
                  <c:v>Week #6</c:v>
                </c:pt>
              </c:strCache>
            </c:strRef>
          </c:cat>
          <c:val>
            <c:numRef>
              <c:f>Sheet1!$B$2:$B$7</c:f>
              <c:numCache>
                <c:formatCode>General</c:formatCode>
                <c:ptCount val="6"/>
                <c:pt idx="0">
                  <c:v>163</c:v>
                </c:pt>
                <c:pt idx="1">
                  <c:v>155</c:v>
                </c:pt>
                <c:pt idx="2">
                  <c:v>153</c:v>
                </c:pt>
                <c:pt idx="3">
                  <c:v>148</c:v>
                </c:pt>
                <c:pt idx="4">
                  <c:v>122</c:v>
                </c:pt>
                <c:pt idx="5">
                  <c:v>136</c:v>
                </c:pt>
              </c:numCache>
            </c:numRef>
          </c:val>
        </c:ser>
        <c:dLbls>
          <c:showLegendKey val="0"/>
          <c:showVal val="1"/>
          <c:showCatName val="0"/>
          <c:showSerName val="0"/>
          <c:showPercent val="0"/>
          <c:showBubbleSize val="0"/>
        </c:dLbls>
        <c:gapWidth val="150"/>
        <c:shape val="cylinder"/>
        <c:axId val="557642752"/>
        <c:axId val="557643144"/>
        <c:axId val="0"/>
      </c:bar3DChart>
      <c:catAx>
        <c:axId val="557642752"/>
        <c:scaling>
          <c:orientation val="minMax"/>
        </c:scaling>
        <c:delete val="0"/>
        <c:axPos val="b"/>
        <c:numFmt formatCode="General" sourceLinked="0"/>
        <c:majorTickMark val="out"/>
        <c:minorTickMark val="none"/>
        <c:tickLblPos val="nextTo"/>
        <c:spPr>
          <a:ln>
            <a:solidFill>
              <a:schemeClr val="bg2"/>
            </a:solidFill>
          </a:ln>
        </c:spPr>
        <c:txPr>
          <a:bodyPr/>
          <a:lstStyle/>
          <a:p>
            <a:pPr>
              <a:defRPr sz="2000">
                <a:effectLst>
                  <a:outerShdw blurRad="38100" dist="38100" dir="2700000" algn="tl">
                    <a:srgbClr val="000000">
                      <a:alpha val="43137"/>
                    </a:srgbClr>
                  </a:outerShdw>
                </a:effectLst>
              </a:defRPr>
            </a:pPr>
            <a:endParaRPr lang="en-US"/>
          </a:p>
        </c:txPr>
        <c:crossAx val="557643144"/>
        <c:crosses val="autoZero"/>
        <c:auto val="1"/>
        <c:lblAlgn val="ctr"/>
        <c:lblOffset val="100"/>
        <c:noMultiLvlLbl val="0"/>
      </c:catAx>
      <c:valAx>
        <c:axId val="557643144"/>
        <c:scaling>
          <c:orientation val="minMax"/>
        </c:scaling>
        <c:delete val="0"/>
        <c:axPos val="l"/>
        <c:majorGridlines>
          <c:spPr>
            <a:ln>
              <a:solidFill>
                <a:schemeClr val="bg2"/>
              </a:solidFill>
            </a:ln>
          </c:spPr>
        </c:majorGridlines>
        <c:numFmt formatCode="General" sourceLinked="1"/>
        <c:majorTickMark val="out"/>
        <c:minorTickMark val="none"/>
        <c:tickLblPos val="nextTo"/>
        <c:spPr>
          <a:ln>
            <a:solidFill>
              <a:schemeClr val="bg2"/>
            </a:solidFill>
          </a:ln>
        </c:spPr>
        <c:txPr>
          <a:bodyPr rot="0" vert="horz"/>
          <a:lstStyle/>
          <a:p>
            <a:pPr>
              <a:defRPr sz="2000">
                <a:effectLst>
                  <a:outerShdw blurRad="38100" dist="38100" dir="2700000" algn="tl">
                    <a:srgbClr val="000000">
                      <a:alpha val="43137"/>
                    </a:srgbClr>
                  </a:outerShdw>
                </a:effectLst>
              </a:defRPr>
            </a:pPr>
            <a:endParaRPr lang="en-US"/>
          </a:p>
        </c:txPr>
        <c:crossAx val="557642752"/>
        <c:crossesAt val="1"/>
        <c:crossBetween val="between"/>
        <c:majorUnit val="20"/>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656AE6-D131-4182-8B4B-D8C160C8C95C}" type="datetimeFigureOut">
              <a:rPr lang="en-US" smtClean="0"/>
              <a:t>4/27/2015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C58D59-23CE-466F-916B-9437441DB45B}" type="slidenum">
              <a:rPr lang="en-US" smtClean="0"/>
              <a:t>‹#›</a:t>
            </a:fld>
            <a:endParaRPr lang="en-US"/>
          </a:p>
        </p:txBody>
      </p:sp>
    </p:spTree>
    <p:extLst>
      <p:ext uri="{BB962C8B-B14F-4D97-AF65-F5344CB8AC3E}">
        <p14:creationId xmlns:p14="http://schemas.microsoft.com/office/powerpoint/2010/main" val="407039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4/27/2015 9:55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3963826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extLst>
      <p:ext uri="{BB962C8B-B14F-4D97-AF65-F5344CB8AC3E}">
        <p14:creationId xmlns:p14="http://schemas.microsoft.com/office/powerpoint/2010/main" val="3239561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295400"/>
          </a:xfrm>
        </p:spPr>
        <p:txBody>
          <a:bodyPr/>
          <a:lstStyle>
            <a:lvl1pPr>
              <a:defRPr/>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508000" y="1751538"/>
            <a:ext cx="11176000" cy="4649262"/>
          </a:xfrm>
          <a:effectLst/>
        </p:spPr>
        <p:txBody>
          <a:bodyPr/>
          <a:lstStyle>
            <a:lvl1pPr>
              <a:lnSpc>
                <a:spcPct val="90000"/>
              </a:lnSpc>
              <a:defRPr>
                <a:effectLst>
                  <a:outerShdw blurRad="50800" dist="38100" dir="2700000" algn="tl" rotWithShape="0">
                    <a:prstClr val="black">
                      <a:alpha val="40000"/>
                    </a:prstClr>
                  </a:outerShdw>
                </a:effectLst>
              </a:defRPr>
            </a:lvl1pPr>
            <a:lvl2pPr>
              <a:lnSpc>
                <a:spcPct val="90000"/>
              </a:lnSpc>
              <a:defRPr>
                <a:effectLst>
                  <a:outerShdw blurRad="50800" dist="38100" dir="2700000" algn="tl" rotWithShape="0">
                    <a:prstClr val="black">
                      <a:alpha val="40000"/>
                    </a:prstClr>
                  </a:outerShdw>
                </a:effectLst>
              </a:defRPr>
            </a:lvl2pPr>
            <a:lvl3pPr>
              <a:lnSpc>
                <a:spcPct val="90000"/>
              </a:lnSpc>
              <a:defRPr>
                <a:effectLst>
                  <a:outerShdw blurRad="50800" dist="38100" dir="2700000" algn="tl" rotWithShape="0">
                    <a:prstClr val="black">
                      <a:alpha val="40000"/>
                    </a:prstClr>
                  </a:outerShdw>
                </a:effectLst>
              </a:defRPr>
            </a:lvl3pPr>
            <a:lvl4pPr>
              <a:lnSpc>
                <a:spcPct val="90000"/>
              </a:lnSpc>
              <a:defRPr>
                <a:effectLst>
                  <a:outerShdw blurRad="50800" dist="38100" dir="2700000" algn="tl" rotWithShape="0">
                    <a:prstClr val="black">
                      <a:alpha val="40000"/>
                    </a:prstClr>
                  </a:outerShdw>
                </a:effectLst>
              </a:defRPr>
            </a:lvl4pPr>
            <a:lvl5pPr>
              <a:lnSpc>
                <a:spcPct val="90000"/>
              </a:lnSpc>
              <a:defRPr>
                <a:effectLst>
                  <a:outerShdw blurRad="50800" dist="38100" dir="2700000" algn="tl" rotWithShape="0">
                    <a:prstClr val="black">
                      <a:alpha val="40000"/>
                    </a:prstClr>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6">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p:tgtEl>
                                          <p:spTgt spid="6">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p:tgtEl>
                                          <p:spTgt spid="6">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bldLvl="5">
        <p:tmplLst>
          <p:tmpl lvl="1">
            <p:tnLst>
              <p:par>
                <p:cTn presetID="12" presetClass="entr" presetSubtype="4"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p:tgtEl>
                          <p:spTgt spid="6"/>
                        </p:tgtEl>
                        <p:attrNameLst>
                          <p:attrName>ppt_y</p:attrName>
                        </p:attrNameLst>
                      </p:cBhvr>
                      <p:tavLst>
                        <p:tav tm="0">
                          <p:val>
                            <p:strVal val="#ppt_y+#ppt_h*1.125000"/>
                          </p:val>
                        </p:tav>
                        <p:tav tm="100000">
                          <p:val>
                            <p:strVal val="#ppt_y"/>
                          </p:val>
                        </p:tav>
                      </p:tavLst>
                    </p:anim>
                    <p:animEffect transition="in" filter="wipe(up)">
                      <p:cBhvr>
                        <p:cTn dur="500"/>
                        <p:tgtEl>
                          <p:spTgt spid="6"/>
                        </p:tgtEl>
                      </p:cBhvr>
                    </p:animEffect>
                  </p:childTnLst>
                </p:cTn>
              </p:par>
            </p:tnLst>
          </p:tmpl>
          <p:tmpl lvl="2">
            <p:tnLst>
              <p:par>
                <p:cTn presetID="12" presetClass="entr" presetSubtype="4"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p:tgtEl>
                          <p:spTgt spid="6"/>
                        </p:tgtEl>
                        <p:attrNameLst>
                          <p:attrName>ppt_y</p:attrName>
                        </p:attrNameLst>
                      </p:cBhvr>
                      <p:tavLst>
                        <p:tav tm="0">
                          <p:val>
                            <p:strVal val="#ppt_y+#ppt_h*1.125000"/>
                          </p:val>
                        </p:tav>
                        <p:tav tm="100000">
                          <p:val>
                            <p:strVal val="#ppt_y"/>
                          </p:val>
                        </p:tav>
                      </p:tavLst>
                    </p:anim>
                    <p:animEffect transition="in" filter="wipe(up)">
                      <p:cBhvr>
                        <p:cTn dur="500"/>
                        <p:tgtEl>
                          <p:spTgt spid="6"/>
                        </p:tgtEl>
                      </p:cBhvr>
                    </p:animEffect>
                  </p:childTnLst>
                </p:cTn>
              </p:par>
            </p:tnLst>
          </p:tmpl>
          <p:tmpl lvl="3">
            <p:tnLst>
              <p:par>
                <p:cTn presetID="12" presetClass="entr" presetSubtype="4"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p:tgtEl>
                          <p:spTgt spid="6"/>
                        </p:tgtEl>
                        <p:attrNameLst>
                          <p:attrName>ppt_y</p:attrName>
                        </p:attrNameLst>
                      </p:cBhvr>
                      <p:tavLst>
                        <p:tav tm="0">
                          <p:val>
                            <p:strVal val="#ppt_y+#ppt_h*1.125000"/>
                          </p:val>
                        </p:tav>
                        <p:tav tm="100000">
                          <p:val>
                            <p:strVal val="#ppt_y"/>
                          </p:val>
                        </p:tav>
                      </p:tavLst>
                    </p:anim>
                    <p:animEffect transition="in" filter="wipe(up)">
                      <p:cBhvr>
                        <p:cTn dur="500"/>
                        <p:tgtEl>
                          <p:spTgt spid="6"/>
                        </p:tgtEl>
                      </p:cBhvr>
                    </p:animEffect>
                  </p:childTnLst>
                </p:cTn>
              </p:par>
            </p:tnLst>
          </p:tmpl>
          <p:tmpl lvl="4">
            <p:tnLst>
              <p:par>
                <p:cTn presetID="12" presetClass="entr" presetSubtype="4"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p:tgtEl>
                          <p:spTgt spid="6"/>
                        </p:tgtEl>
                        <p:attrNameLst>
                          <p:attrName>ppt_y</p:attrName>
                        </p:attrNameLst>
                      </p:cBhvr>
                      <p:tavLst>
                        <p:tav tm="0">
                          <p:val>
                            <p:strVal val="#ppt_y+#ppt_h*1.125000"/>
                          </p:val>
                        </p:tav>
                        <p:tav tm="100000">
                          <p:val>
                            <p:strVal val="#ppt_y"/>
                          </p:val>
                        </p:tav>
                      </p:tavLst>
                    </p:anim>
                    <p:animEffect transition="in" filter="wipe(up)">
                      <p:cBhvr>
                        <p:cTn dur="500"/>
                        <p:tgtEl>
                          <p:spTgt spid="6"/>
                        </p:tgtEl>
                      </p:cBhvr>
                    </p:animEffect>
                  </p:childTnLst>
                </p:cTn>
              </p:par>
            </p:tnLst>
          </p:tmpl>
          <p:tmpl lvl="5">
            <p:tnLst>
              <p:par>
                <p:cTn presetID="12" presetClass="entr" presetSubtype="4"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p:tgtEl>
                          <p:spTgt spid="6"/>
                        </p:tgtEl>
                        <p:attrNameLst>
                          <p:attrName>ppt_y</p:attrName>
                        </p:attrNameLst>
                      </p:cBhvr>
                      <p:tavLst>
                        <p:tav tm="0">
                          <p:val>
                            <p:strVal val="#ppt_y+#ppt_h*1.125000"/>
                          </p:val>
                        </p:tav>
                        <p:tav tm="100000">
                          <p:val>
                            <p:strVal val="#ppt_y"/>
                          </p:val>
                        </p:tav>
                      </p:tavLst>
                    </p:anim>
                    <p:animEffect transition="in" filter="wipe(up)">
                      <p:cBhvr>
                        <p:cTn dur="500"/>
                        <p:tgtEl>
                          <p:spTgt spid="6"/>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962732" y="2355850"/>
            <a:ext cx="10253485"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lang="en-US" sz="12000" b="1" i="1" kern="1200" spc="-770" baseline="0" dirty="0" smtClean="0">
                <a:ln w="11430"/>
                <a:gradFill>
                  <a:gsLst>
                    <a:gs pos="0">
                      <a:schemeClr val="accent2"/>
                    </a:gs>
                    <a:gs pos="37000">
                      <a:schemeClr val="tx1"/>
                    </a:gs>
                    <a:gs pos="71000">
                      <a:schemeClr val="accent2"/>
                    </a:gs>
                  </a:gsLst>
                  <a:lin ang="5400000"/>
                </a:gradFill>
                <a:effectLst>
                  <a:outerShdw blurRad="50800" dist="39000" dir="5460000" algn="tl">
                    <a:srgbClr val="000000">
                      <a:alpha val="38000"/>
                    </a:srgbClr>
                  </a:outerShdw>
                </a:effectLst>
                <a:latin typeface="+mn-lt"/>
                <a:ea typeface="+mn-ea"/>
                <a:cs typeface="+mn-cs"/>
              </a:defRPr>
            </a:lvl1pPr>
          </a:lstStyle>
          <a:p>
            <a:pPr lvl="0"/>
            <a:r>
              <a:rPr lang="en-US" dirty="0" smtClean="0"/>
              <a:t>click to…</a:t>
            </a:r>
          </a:p>
        </p:txBody>
      </p:sp>
      <p:pic>
        <p:nvPicPr>
          <p:cNvPr id="5" name="Picture 4" descr="footer_graphic.png"/>
          <p:cNvPicPr>
            <a:picLocks noChangeAspect="1"/>
          </p:cNvPicPr>
          <p:nvPr userDrawn="1"/>
        </p:nvPicPr>
        <p:blipFill>
          <a:blip r:embed="rId2"/>
          <a:stretch>
            <a:fillRect/>
          </a:stretch>
        </p:blipFill>
        <p:spPr>
          <a:xfrm>
            <a:off x="0" y="5437414"/>
            <a:ext cx="12192000" cy="1420586"/>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152400"/>
            <a:ext cx="11176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508000" y="1412876"/>
            <a:ext cx="11176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5" r:id="rId2"/>
    <p:sldLayoutId id="2147483664" r:id="rId3"/>
    <p:sldLayoutId id="2147483666" r:id="rId4"/>
    <p:sldLayoutId id="2147483667" r:id="rId5"/>
    <p:sldLayoutId id="2147483668" r:id="rId6"/>
    <p:sldLayoutId id="2147483669" r:id="rId7"/>
    <p:sldLayoutId id="2147483670" r:id="rId8"/>
    <p:sldLayoutId id="2147483671" r:id="rId9"/>
  </p:sldLayoutIdLst>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1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p:tgtEl>
                          <p:spTgt spid="3"/>
                        </p:tgtEl>
                        <p:attrNameLst>
                          <p:attrName>ppt_y</p:attrName>
                        </p:attrNameLst>
                      </p:cBhvr>
                      <p:tavLst>
                        <p:tav tm="0">
                          <p:val>
                            <p:strVal val="#ppt_y+#ppt_h*1.125000"/>
                          </p:val>
                        </p:tav>
                        <p:tav tm="100000">
                          <p:val>
                            <p:strVal val="#ppt_y"/>
                          </p:val>
                        </p:tav>
                      </p:tavLst>
                    </p:anim>
                    <p:animEffect transition="in" filter="wipe(up)">
                      <p:cBhvr>
                        <p:cTn dur="500"/>
                        <p:tgtEl>
                          <p:spTgt spid="3"/>
                        </p:tgtEl>
                      </p:cBhvr>
                    </p:animEffect>
                  </p:childTnLst>
                </p:cTn>
              </p:par>
            </p:tnLst>
          </p:tmpl>
          <p:tmpl lvl="2">
            <p:tnLst>
              <p:par>
                <p:cTn presetID="1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p:tgtEl>
                          <p:spTgt spid="3"/>
                        </p:tgtEl>
                        <p:attrNameLst>
                          <p:attrName>ppt_y</p:attrName>
                        </p:attrNameLst>
                      </p:cBhvr>
                      <p:tavLst>
                        <p:tav tm="0">
                          <p:val>
                            <p:strVal val="#ppt_y+#ppt_h*1.125000"/>
                          </p:val>
                        </p:tav>
                        <p:tav tm="100000">
                          <p:val>
                            <p:strVal val="#ppt_y"/>
                          </p:val>
                        </p:tav>
                      </p:tavLst>
                    </p:anim>
                    <p:animEffect transition="in" filter="wipe(up)">
                      <p:cBhvr>
                        <p:cTn dur="500"/>
                        <p:tgtEl>
                          <p:spTgt spid="3"/>
                        </p:tgtEl>
                      </p:cBhvr>
                    </p:animEffect>
                  </p:childTnLst>
                </p:cTn>
              </p:par>
            </p:tnLst>
          </p:tmpl>
          <p:tmpl lvl="3">
            <p:tnLst>
              <p:par>
                <p:cTn presetID="1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p:tgtEl>
                          <p:spTgt spid="3"/>
                        </p:tgtEl>
                        <p:attrNameLst>
                          <p:attrName>ppt_y</p:attrName>
                        </p:attrNameLst>
                      </p:cBhvr>
                      <p:tavLst>
                        <p:tav tm="0">
                          <p:val>
                            <p:strVal val="#ppt_y+#ppt_h*1.125000"/>
                          </p:val>
                        </p:tav>
                        <p:tav tm="100000">
                          <p:val>
                            <p:strVal val="#ppt_y"/>
                          </p:val>
                        </p:tav>
                      </p:tavLst>
                    </p:anim>
                    <p:animEffect transition="in" filter="wipe(up)">
                      <p:cBhvr>
                        <p:cTn dur="500"/>
                        <p:tgtEl>
                          <p:spTgt spid="3"/>
                        </p:tgtEl>
                      </p:cBhvr>
                    </p:animEffect>
                  </p:childTnLst>
                </p:cTn>
              </p:par>
            </p:tnLst>
          </p:tmpl>
          <p:tmpl lvl="4">
            <p:tnLst>
              <p:par>
                <p:cTn presetID="1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p:tgtEl>
                          <p:spTgt spid="3"/>
                        </p:tgtEl>
                        <p:attrNameLst>
                          <p:attrName>ppt_y</p:attrName>
                        </p:attrNameLst>
                      </p:cBhvr>
                      <p:tavLst>
                        <p:tav tm="0">
                          <p:val>
                            <p:strVal val="#ppt_y+#ppt_h*1.125000"/>
                          </p:val>
                        </p:tav>
                        <p:tav tm="100000">
                          <p:val>
                            <p:strVal val="#ppt_y"/>
                          </p:val>
                        </p:tav>
                      </p:tavLst>
                    </p:anim>
                    <p:animEffect transition="in" filter="wipe(up)">
                      <p:cBhvr>
                        <p:cTn dur="500"/>
                        <p:tgtEl>
                          <p:spTgt spid="3"/>
                        </p:tgtEl>
                      </p:cBhvr>
                    </p:animEffect>
                  </p:childTnLst>
                </p:cTn>
              </p:par>
            </p:tnLst>
          </p:tmpl>
          <p:tmpl lvl="5">
            <p:tnLst>
              <p:par>
                <p:cTn presetID="1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p:tgtEl>
                          <p:spTgt spid="3"/>
                        </p:tgtEl>
                        <p:attrNameLst>
                          <p:attrName>ppt_y</p:attrName>
                        </p:attrNameLst>
                      </p:cBhvr>
                      <p:tavLst>
                        <p:tav tm="0">
                          <p:val>
                            <p:strVal val="#ppt_y+#ppt_h*1.125000"/>
                          </p:val>
                        </p:tav>
                        <p:tav tm="100000">
                          <p:val>
                            <p:strVal val="#ppt_y"/>
                          </p:val>
                        </p:tav>
                      </p:tavLst>
                    </p:anim>
                    <p:animEffect transition="in" filter="wipe(up)">
                      <p:cBhvr>
                        <p:cTn dur="500"/>
                        <p:tgtEl>
                          <p:spTgt spid="3"/>
                        </p:tgtEl>
                      </p:cBhvr>
                    </p:animEffect>
                  </p:childTnLst>
                </p:cTn>
              </p:par>
            </p:tnLst>
          </p:tmpl>
        </p:tmplLst>
      </p:bldP>
    </p:bldLst>
  </p:timing>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remind.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hyperlink" Target="http://www.remind.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www.remind.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a:xfrm>
            <a:off x="973667" y="762001"/>
            <a:ext cx="10242551" cy="1524000"/>
          </a:xfrm>
        </p:spPr>
        <p:txBody>
          <a:bodyPr/>
          <a:lstStyle/>
          <a:p>
            <a:pPr>
              <a:lnSpc>
                <a:spcPts val="9600"/>
              </a:lnSpc>
            </a:pPr>
            <a:r>
              <a:rPr lang="en-US" sz="8000" b="1" dirty="0" smtClean="0"/>
              <a:t>Holding God Close</a:t>
            </a:r>
            <a:r>
              <a:rPr lang="en-US" dirty="0"/>
              <a:t/>
            </a:r>
            <a:br>
              <a:rPr lang="en-US" dirty="0"/>
            </a:br>
            <a:endParaRPr lang="en-US" dirty="0">
              <a:solidFill>
                <a:srgbClr val="FFFF00"/>
              </a:solidFill>
              <a:latin typeface="Chromia" panose="02000500000000000000" pitchFamily="2" charset="0"/>
            </a:endParaRPr>
          </a:p>
        </p:txBody>
      </p:sp>
      <p:sp>
        <p:nvSpPr>
          <p:cNvPr id="3" name="Subtitle 2"/>
          <p:cNvSpPr>
            <a:spLocks noGrp="1"/>
          </p:cNvSpPr>
          <p:nvPr>
            <p:ph type="subTitle" idx="1"/>
          </p:nvPr>
        </p:nvSpPr>
        <p:spPr>
          <a:xfrm>
            <a:off x="990600" y="3962400"/>
            <a:ext cx="7681913" cy="1446212"/>
          </a:xfrm>
        </p:spPr>
        <p:txBody>
          <a:bodyPr>
            <a:normAutofit/>
          </a:bodyPr>
          <a:lstStyle/>
          <a:p>
            <a:r>
              <a:rPr lang="en-US" sz="4000" b="1"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rPr>
              <a:t>The Silence &amp; Solitude Challenge</a:t>
            </a:r>
          </a:p>
          <a:p>
            <a:endParaRPr lang="en-US" dirty="0" smtClean="0"/>
          </a:p>
          <a:p>
            <a:r>
              <a:rPr lang="en-US" dirty="0" smtClean="0"/>
              <a:t>Kelvin St. John &amp; MNU Millennials</a:t>
            </a:r>
            <a:endParaRPr lang="en-US" dirty="0"/>
          </a:p>
        </p:txBody>
      </p:sp>
      <p:sp>
        <p:nvSpPr>
          <p:cNvPr id="4" name="TextBox 3"/>
          <p:cNvSpPr txBox="1"/>
          <p:nvPr/>
        </p:nvSpPr>
        <p:spPr>
          <a:xfrm>
            <a:off x="878131" y="2168856"/>
            <a:ext cx="7767086" cy="923330"/>
          </a:xfrm>
          <a:prstGeom prst="rect">
            <a:avLst/>
          </a:prstGeom>
          <a:noFill/>
        </p:spPr>
        <p:txBody>
          <a:bodyPr wrap="square" rtlCol="0">
            <a:spAutoFit/>
          </a:bodyPr>
          <a:lstStyle/>
          <a:p>
            <a:r>
              <a:rPr lang="en-US" sz="5400" spc="-150" dirty="0">
                <a:ln w="3175">
                  <a:noFill/>
                </a:ln>
                <a:solidFill>
                  <a:srgbClr val="FFFF00"/>
                </a:solidFill>
                <a:effectLst>
                  <a:outerShdw blurRad="50800" dist="38100" dir="2700000" algn="tl" rotWithShape="0">
                    <a:prstClr val="black">
                      <a:alpha val="40000"/>
                    </a:prstClr>
                  </a:outerShdw>
                </a:effectLst>
                <a:latin typeface="Chromia" panose="02000500000000000000" pitchFamily="2" charset="0"/>
                <a:cs typeface="Arial" charset="0"/>
              </a:rPr>
              <a:t>Through Technology</a:t>
            </a:r>
          </a:p>
        </p:txBody>
      </p:sp>
    </p:spTree>
  </p:cSld>
  <p:clrMapOvr>
    <a:masterClrMapping/>
  </p:clrMapOvr>
  <p:transition advTm="427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ppt_y</p:attrName>
                                        </p:attrNameLst>
                                      </p:cBhvr>
                                      <p:tavLst>
                                        <p:tav tm="0">
                                          <p:val>
                                            <p:strVal val="#ppt_y+#ppt_h*1.125000"/>
                                          </p:val>
                                        </p:tav>
                                        <p:tav tm="100000">
                                          <p:val>
                                            <p:strVal val="#ppt_y"/>
                                          </p:val>
                                        </p:tav>
                                      </p:tavLst>
                                    </p:anim>
                                    <p:animEffect transition="in" filter="wipe(up)">
                                      <p:cBhvr>
                                        <p:cTn id="13" dur="500"/>
                                        <p:tgtEl>
                                          <p:spTgt spid="4"/>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0" end="0"/>
                                            </p:txEl>
                                          </p:spTgt>
                                        </p:tgtEl>
                                      </p:cBhvr>
                                    </p:animEffect>
                                  </p:childTnLst>
                                </p:cTn>
                              </p:par>
                            </p:childTnLst>
                          </p:cTn>
                        </p:par>
                        <p:par>
                          <p:cTn id="19" fill="hold">
                            <p:stCondLst>
                              <p:cond delay="1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did your experience of silence &amp; solitude impact you </a:t>
            </a:r>
            <a:r>
              <a:rPr lang="en-US" b="1" dirty="0"/>
              <a:t>spiritually</a:t>
            </a:r>
            <a:r>
              <a:rPr lang="en-US" dirty="0"/>
              <a:t> this week? </a:t>
            </a:r>
          </a:p>
        </p:txBody>
      </p:sp>
      <p:sp>
        <p:nvSpPr>
          <p:cNvPr id="3" name="Text Placeholder 2"/>
          <p:cNvSpPr>
            <a:spLocks noGrp="1"/>
          </p:cNvSpPr>
          <p:nvPr>
            <p:ph type="body" sz="quarter" idx="10"/>
          </p:nvPr>
        </p:nvSpPr>
        <p:spPr>
          <a:xfrm>
            <a:off x="508000" y="1751538"/>
            <a:ext cx="11176000" cy="4099584"/>
          </a:xfrm>
        </p:spPr>
        <p:txBody>
          <a:bodyPr/>
          <a:lstStyle/>
          <a:p>
            <a:pPr>
              <a:tabLst>
                <a:tab pos="1089025" algn="r"/>
                <a:tab pos="1263650" algn="l"/>
              </a:tabLst>
            </a:pPr>
            <a:r>
              <a:rPr lang="en-US" dirty="0" smtClean="0"/>
              <a:t> 16</a:t>
            </a:r>
            <a:r>
              <a:rPr lang="en-US" sz="2000" dirty="0" smtClean="0"/>
              <a:t> </a:t>
            </a:r>
            <a:r>
              <a:rPr lang="en-US" dirty="0" smtClean="0"/>
              <a:t>– </a:t>
            </a:r>
            <a:r>
              <a:rPr lang="en-US" dirty="0"/>
              <a:t>	It gave me peace</a:t>
            </a:r>
          </a:p>
          <a:p>
            <a:pPr>
              <a:tabLst>
                <a:tab pos="1089025" algn="r"/>
                <a:tab pos="1263650" algn="l"/>
              </a:tabLst>
            </a:pPr>
            <a:r>
              <a:rPr lang="en-US" dirty="0" smtClean="0"/>
              <a:t>   8 – Felt God’s presence</a:t>
            </a:r>
            <a:endParaRPr lang="en-US" dirty="0"/>
          </a:p>
          <a:p>
            <a:pPr>
              <a:tabLst>
                <a:tab pos="1089025" algn="r"/>
                <a:tab pos="1263650" algn="l"/>
              </a:tabLst>
            </a:pPr>
            <a:r>
              <a:rPr lang="en-US" dirty="0" smtClean="0"/>
              <a:t>   8 – Lost </a:t>
            </a:r>
            <a:r>
              <a:rPr lang="en-US" dirty="0"/>
              <a:t>focus</a:t>
            </a:r>
          </a:p>
          <a:p>
            <a:pPr>
              <a:tabLst>
                <a:tab pos="1089025" algn="r"/>
                <a:tab pos="1263650" algn="l"/>
              </a:tabLst>
            </a:pPr>
            <a:r>
              <a:rPr lang="en-US" dirty="0" smtClean="0"/>
              <a:t>   7 – Closer </a:t>
            </a:r>
            <a:r>
              <a:rPr lang="en-US" dirty="0"/>
              <a:t>to God</a:t>
            </a:r>
          </a:p>
          <a:p>
            <a:pPr>
              <a:tabLst>
                <a:tab pos="1089025" algn="r"/>
                <a:tab pos="1263650" algn="l"/>
              </a:tabLst>
            </a:pPr>
            <a:r>
              <a:rPr lang="en-US" dirty="0" smtClean="0"/>
              <a:t>   7 – Spiritual standstill / stayed the same</a:t>
            </a:r>
          </a:p>
          <a:p>
            <a:pPr marL="1654175"/>
            <a:endParaRPr lang="en-US" sz="2400" dirty="0"/>
          </a:p>
          <a:p>
            <a:pPr marL="0" indent="0">
              <a:buNone/>
              <a:tabLst>
                <a:tab pos="1089025" algn="r"/>
                <a:tab pos="1263650" algn="l"/>
              </a:tabLst>
            </a:pPr>
            <a:endParaRPr lang="en-US" dirty="0" smtClean="0"/>
          </a:p>
          <a:p>
            <a:pPr marL="0" indent="0">
              <a:buNone/>
            </a:pPr>
            <a:endParaRPr lang="en-US" dirty="0"/>
          </a:p>
        </p:txBody>
      </p:sp>
      <p:sp>
        <p:nvSpPr>
          <p:cNvPr id="6" name="TextBox 5"/>
          <p:cNvSpPr txBox="1"/>
          <p:nvPr/>
        </p:nvSpPr>
        <p:spPr>
          <a:xfrm>
            <a:off x="787400" y="4419600"/>
            <a:ext cx="9956800" cy="2437590"/>
          </a:xfrm>
          <a:prstGeom prst="rect">
            <a:avLst/>
          </a:prstGeom>
          <a:noFill/>
        </p:spPr>
        <p:txBody>
          <a:bodyPr wrap="square" numCol="1" rtlCol="0">
            <a:spAutoFit/>
          </a:bodyPr>
          <a:lstStyle/>
          <a:p>
            <a:pPr marL="1263650" lvl="0" indent="-396875" defTabSz="914363">
              <a:lnSpc>
                <a:spcPct val="90000"/>
              </a:lnSpc>
              <a:spcBef>
                <a:spcPct val="20000"/>
              </a:spcBef>
              <a:buBlip>
                <a:blip r:embed="rId2"/>
              </a:buBlip>
              <a:tabLst>
                <a:tab pos="1035050" algn="r"/>
                <a:tab pos="1263650" algn="l"/>
              </a:tabLst>
            </a:pPr>
            <a:r>
              <a:rPr lang="en-US" sz="3200" dirty="0">
                <a:solidFill>
                  <a:srgbClr val="FFFFFF"/>
                </a:solidFill>
                <a:effectLst>
                  <a:outerShdw blurRad="50800" dist="38100" dir="2700000" algn="tl" rotWithShape="0">
                    <a:prstClr val="black">
                      <a:alpha val="40000"/>
                    </a:prstClr>
                  </a:outerShdw>
                </a:effectLst>
              </a:rPr>
              <a:t>Other responses: </a:t>
            </a:r>
          </a:p>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Learning to be still</a:t>
            </a:r>
          </a:p>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Thankful</a:t>
            </a:r>
          </a:p>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Focused on God</a:t>
            </a:r>
          </a:p>
          <a:p>
            <a:pPr marL="1654175" lvl="0" indent="-396875" defTabSz="914363">
              <a:lnSpc>
                <a:spcPct val="90000"/>
              </a:lnSpc>
              <a:spcBef>
                <a:spcPct val="20000"/>
              </a:spcBef>
              <a:buBlip>
                <a:blip r:embed="rId2"/>
              </a:buBlip>
            </a:pPr>
            <a:r>
              <a:rPr lang="en-US" sz="2400" dirty="0" smtClean="0">
                <a:solidFill>
                  <a:srgbClr val="FFFFFF"/>
                </a:solidFill>
                <a:effectLst>
                  <a:outerShdw blurRad="50800" dist="38100" dir="2700000" algn="tl" rotWithShape="0">
                    <a:prstClr val="black">
                      <a:alpha val="40000"/>
                    </a:prstClr>
                  </a:outerShdw>
                </a:effectLst>
              </a:rPr>
              <a:t>Stronger </a:t>
            </a:r>
            <a:r>
              <a:rPr lang="en-US" sz="2400" dirty="0">
                <a:solidFill>
                  <a:srgbClr val="FFFFFF"/>
                </a:solidFill>
                <a:effectLst>
                  <a:outerShdw blurRad="50800" dist="38100" dir="2700000" algn="tl" rotWithShape="0">
                    <a:prstClr val="black">
                      <a:alpha val="40000"/>
                    </a:prstClr>
                  </a:outerShdw>
                </a:effectLst>
              </a:rPr>
              <a:t>relationship / Better relationship / Deeper relationship</a:t>
            </a:r>
          </a:p>
          <a:p>
            <a:endParaRPr lang="en-US" dirty="0"/>
          </a:p>
        </p:txBody>
      </p:sp>
      <p:sp>
        <p:nvSpPr>
          <p:cNvPr id="7" name="TextBox 6"/>
          <p:cNvSpPr txBox="1"/>
          <p:nvPr/>
        </p:nvSpPr>
        <p:spPr>
          <a:xfrm>
            <a:off x="5334000" y="4939553"/>
            <a:ext cx="5029200" cy="1514261"/>
          </a:xfrm>
          <a:prstGeom prst="rect">
            <a:avLst/>
          </a:prstGeom>
          <a:noFill/>
        </p:spPr>
        <p:txBody>
          <a:bodyPr wrap="square" rtlCol="0">
            <a:spAutoFit/>
          </a:bodyPr>
          <a:lstStyle/>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Hear God</a:t>
            </a:r>
          </a:p>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The Challenge helped me</a:t>
            </a:r>
          </a:p>
          <a:p>
            <a:pPr marL="1654175" lvl="0" indent="-396875" defTabSz="914363">
              <a:lnSpc>
                <a:spcPct val="90000"/>
              </a:lnSpc>
              <a:spcBef>
                <a:spcPct val="20000"/>
              </a:spcBef>
              <a:buBlip>
                <a:blip r:embed="rId2"/>
              </a:buBlip>
            </a:pPr>
            <a:r>
              <a:rPr lang="en-US" sz="2400" dirty="0">
                <a:solidFill>
                  <a:srgbClr val="FFFFFF"/>
                </a:solidFill>
                <a:effectLst>
                  <a:outerShdw blurRad="50800" dist="38100" dir="2700000" algn="tl" rotWithShape="0">
                    <a:prstClr val="black">
                      <a:alpha val="40000"/>
                    </a:prstClr>
                  </a:outerShdw>
                </a:effectLst>
              </a:rPr>
              <a:t>Self-acceptance</a:t>
            </a:r>
          </a:p>
          <a:p>
            <a:endParaRPr lang="en-US" dirty="0"/>
          </a:p>
        </p:txBody>
      </p:sp>
    </p:spTree>
    <p:extLst>
      <p:ext uri="{BB962C8B-B14F-4D97-AF65-F5344CB8AC3E}">
        <p14:creationId xmlns:p14="http://schemas.microsoft.com/office/powerpoint/2010/main" val="509060885"/>
      </p:ext>
    </p:extLst>
  </p:cSld>
  <p:clrMapOvr>
    <a:masterClrMapping/>
  </p:clrMapOvr>
  <p:transition advTm="1650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38" dur="500"/>
                                        <p:tgtEl>
                                          <p:spTgt spid="6">
                                            <p:txEl>
                                              <p:pRg st="0" end="0"/>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 calcmode="lin" valueType="num">
                                      <p:cBhvr additive="base">
                                        <p:cTn id="42"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43" dur="500"/>
                                        <p:tgtEl>
                                          <p:spTgt spid="6">
                                            <p:txEl>
                                              <p:pRg st="1" end="1"/>
                                            </p:txEl>
                                          </p:spTgt>
                                        </p:tgtEl>
                                      </p:cBhvr>
                                    </p:animEffect>
                                  </p:childTnLst>
                                </p:cTn>
                              </p:par>
                            </p:childTnLst>
                          </p:cTn>
                        </p:par>
                        <p:par>
                          <p:cTn id="44" fill="hold">
                            <p:stCondLst>
                              <p:cond delay="6000"/>
                            </p:stCondLst>
                            <p:childTnLst>
                              <p:par>
                                <p:cTn id="45" presetID="12" presetClass="entr" presetSubtype="4" fill="hold" grpId="0" nodeType="after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 calcmode="lin" valueType="num">
                                      <p:cBhvr additive="base">
                                        <p:cTn id="4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48" dur="500"/>
                                        <p:tgtEl>
                                          <p:spTgt spid="7">
                                            <p:txEl>
                                              <p:pRg st="0" end="0"/>
                                            </p:txEl>
                                          </p:spTgt>
                                        </p:tgtEl>
                                      </p:cBhvr>
                                    </p:animEffect>
                                  </p:childTnLst>
                                </p:cTn>
                              </p:par>
                            </p:childTnLst>
                          </p:cTn>
                        </p:par>
                        <p:par>
                          <p:cTn id="49" fill="hold">
                            <p:stCondLst>
                              <p:cond delay="6500"/>
                            </p:stCondLst>
                            <p:childTnLst>
                              <p:par>
                                <p:cTn id="50" presetID="12" presetClass="entr" presetSubtype="4" fill="hold" grpId="0" nodeType="afterEffect">
                                  <p:stCondLst>
                                    <p:cond delay="0"/>
                                  </p:stCondLst>
                                  <p:childTnLst>
                                    <p:set>
                                      <p:cBhvr>
                                        <p:cTn id="51" dur="1" fill="hold">
                                          <p:stCondLst>
                                            <p:cond delay="0"/>
                                          </p:stCondLst>
                                        </p:cTn>
                                        <p:tgtEl>
                                          <p:spTgt spid="6">
                                            <p:txEl>
                                              <p:pRg st="2" end="2"/>
                                            </p:txEl>
                                          </p:spTgt>
                                        </p:tgtEl>
                                        <p:attrNameLst>
                                          <p:attrName>style.visibility</p:attrName>
                                        </p:attrNameLst>
                                      </p:cBhvr>
                                      <p:to>
                                        <p:strVal val="visible"/>
                                      </p:to>
                                    </p:set>
                                    <p:anim calcmode="lin" valueType="num">
                                      <p:cBhvr additive="base">
                                        <p:cTn id="52"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53" dur="500"/>
                                        <p:tgtEl>
                                          <p:spTgt spid="6">
                                            <p:txEl>
                                              <p:pRg st="2" end="2"/>
                                            </p:txEl>
                                          </p:spTgt>
                                        </p:tgtEl>
                                      </p:cBhvr>
                                    </p:animEffect>
                                  </p:childTnLst>
                                </p:cTn>
                              </p:par>
                            </p:childTnLst>
                          </p:cTn>
                        </p:par>
                        <p:par>
                          <p:cTn id="54" fill="hold">
                            <p:stCondLst>
                              <p:cond delay="7000"/>
                            </p:stCondLst>
                            <p:childTnLst>
                              <p:par>
                                <p:cTn id="55" presetID="12" presetClass="entr" presetSubtype="4" fill="hold" grpId="0" nodeType="afterEffect">
                                  <p:stCondLst>
                                    <p:cond delay="0"/>
                                  </p:stCondLst>
                                  <p:childTnLst>
                                    <p:set>
                                      <p:cBhvr>
                                        <p:cTn id="56" dur="1" fill="hold">
                                          <p:stCondLst>
                                            <p:cond delay="0"/>
                                          </p:stCondLst>
                                        </p:cTn>
                                        <p:tgtEl>
                                          <p:spTgt spid="7">
                                            <p:txEl>
                                              <p:pRg st="1" end="1"/>
                                            </p:txEl>
                                          </p:spTgt>
                                        </p:tgtEl>
                                        <p:attrNameLst>
                                          <p:attrName>style.visibility</p:attrName>
                                        </p:attrNameLst>
                                      </p:cBhvr>
                                      <p:to>
                                        <p:strVal val="visible"/>
                                      </p:to>
                                    </p:set>
                                    <p:anim calcmode="lin" valueType="num">
                                      <p:cBhvr additive="base">
                                        <p:cTn id="57"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58" dur="500"/>
                                        <p:tgtEl>
                                          <p:spTgt spid="7">
                                            <p:txEl>
                                              <p:pRg st="1" end="1"/>
                                            </p:txEl>
                                          </p:spTgt>
                                        </p:tgtEl>
                                      </p:cBhvr>
                                    </p:animEffect>
                                  </p:childTnLst>
                                </p:cTn>
                              </p:par>
                            </p:childTnLst>
                          </p:cTn>
                        </p:par>
                        <p:par>
                          <p:cTn id="59" fill="hold">
                            <p:stCondLst>
                              <p:cond delay="7500"/>
                            </p:stCondLst>
                            <p:childTnLst>
                              <p:par>
                                <p:cTn id="60" presetID="12" presetClass="entr" presetSubtype="4" fill="hold" grpId="0" nodeType="afterEffect">
                                  <p:stCondLst>
                                    <p:cond delay="0"/>
                                  </p:stCondLst>
                                  <p:childTnLst>
                                    <p:set>
                                      <p:cBhvr>
                                        <p:cTn id="61" dur="1" fill="hold">
                                          <p:stCondLst>
                                            <p:cond delay="0"/>
                                          </p:stCondLst>
                                        </p:cTn>
                                        <p:tgtEl>
                                          <p:spTgt spid="6">
                                            <p:txEl>
                                              <p:pRg st="3" end="3"/>
                                            </p:txEl>
                                          </p:spTgt>
                                        </p:tgtEl>
                                        <p:attrNameLst>
                                          <p:attrName>style.visibility</p:attrName>
                                        </p:attrNameLst>
                                      </p:cBhvr>
                                      <p:to>
                                        <p:strVal val="visible"/>
                                      </p:to>
                                    </p:set>
                                    <p:anim calcmode="lin" valueType="num">
                                      <p:cBhvr additive="base">
                                        <p:cTn id="62" dur="500"/>
                                        <p:tgtEl>
                                          <p:spTgt spid="6">
                                            <p:txEl>
                                              <p:pRg st="3" end="3"/>
                                            </p:txEl>
                                          </p:spTgt>
                                        </p:tgtEl>
                                        <p:attrNameLst>
                                          <p:attrName>ppt_y</p:attrName>
                                        </p:attrNameLst>
                                      </p:cBhvr>
                                      <p:tavLst>
                                        <p:tav tm="0">
                                          <p:val>
                                            <p:strVal val="#ppt_y+#ppt_h*1.125000"/>
                                          </p:val>
                                        </p:tav>
                                        <p:tav tm="100000">
                                          <p:val>
                                            <p:strVal val="#ppt_y"/>
                                          </p:val>
                                        </p:tav>
                                      </p:tavLst>
                                    </p:anim>
                                    <p:animEffect transition="in" filter="wipe(up)">
                                      <p:cBhvr>
                                        <p:cTn id="63" dur="500"/>
                                        <p:tgtEl>
                                          <p:spTgt spid="6">
                                            <p:txEl>
                                              <p:pRg st="3" end="3"/>
                                            </p:txEl>
                                          </p:spTgt>
                                        </p:tgtEl>
                                      </p:cBhvr>
                                    </p:animEffect>
                                  </p:childTnLst>
                                </p:cTn>
                              </p:par>
                            </p:childTnLst>
                          </p:cTn>
                        </p:par>
                        <p:par>
                          <p:cTn id="64" fill="hold">
                            <p:stCondLst>
                              <p:cond delay="8000"/>
                            </p:stCondLst>
                            <p:childTnLst>
                              <p:par>
                                <p:cTn id="65" presetID="12" presetClass="entr" presetSubtype="4" fill="hold" grpId="0" nodeType="afterEffect">
                                  <p:stCondLst>
                                    <p:cond delay="0"/>
                                  </p:stCondLst>
                                  <p:childTnLst>
                                    <p:set>
                                      <p:cBhvr>
                                        <p:cTn id="66" dur="1" fill="hold">
                                          <p:stCondLst>
                                            <p:cond delay="0"/>
                                          </p:stCondLst>
                                        </p:cTn>
                                        <p:tgtEl>
                                          <p:spTgt spid="7">
                                            <p:txEl>
                                              <p:pRg st="2" end="2"/>
                                            </p:txEl>
                                          </p:spTgt>
                                        </p:tgtEl>
                                        <p:attrNameLst>
                                          <p:attrName>style.visibility</p:attrName>
                                        </p:attrNameLst>
                                      </p:cBhvr>
                                      <p:to>
                                        <p:strVal val="visible"/>
                                      </p:to>
                                    </p:set>
                                    <p:anim calcmode="lin" valueType="num">
                                      <p:cBhvr additive="base">
                                        <p:cTn id="67"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68" dur="500"/>
                                        <p:tgtEl>
                                          <p:spTgt spid="7">
                                            <p:txEl>
                                              <p:pRg st="2" end="2"/>
                                            </p:txEl>
                                          </p:spTgt>
                                        </p:tgtEl>
                                      </p:cBhvr>
                                    </p:animEffect>
                                  </p:childTnLst>
                                </p:cTn>
                              </p:par>
                            </p:childTnLst>
                          </p:cTn>
                        </p:par>
                        <p:par>
                          <p:cTn id="69" fill="hold">
                            <p:stCondLst>
                              <p:cond delay="8500"/>
                            </p:stCondLst>
                            <p:childTnLst>
                              <p:par>
                                <p:cTn id="70" presetID="12" presetClass="entr" presetSubtype="4" fill="hold" grpId="0" nodeType="afterEffect">
                                  <p:stCondLst>
                                    <p:cond delay="0"/>
                                  </p:stCondLst>
                                  <p:childTnLst>
                                    <p:set>
                                      <p:cBhvr>
                                        <p:cTn id="71" dur="1" fill="hold">
                                          <p:stCondLst>
                                            <p:cond delay="0"/>
                                          </p:stCondLst>
                                        </p:cTn>
                                        <p:tgtEl>
                                          <p:spTgt spid="6">
                                            <p:txEl>
                                              <p:pRg st="4" end="4"/>
                                            </p:txEl>
                                          </p:spTgt>
                                        </p:tgtEl>
                                        <p:attrNameLst>
                                          <p:attrName>style.visibility</p:attrName>
                                        </p:attrNameLst>
                                      </p:cBhvr>
                                      <p:to>
                                        <p:strVal val="visible"/>
                                      </p:to>
                                    </p:set>
                                    <p:anim calcmode="lin" valueType="num">
                                      <p:cBhvr additive="base">
                                        <p:cTn id="72" dur="500"/>
                                        <p:tgtEl>
                                          <p:spTgt spid="6">
                                            <p:txEl>
                                              <p:pRg st="4" end="4"/>
                                            </p:txEl>
                                          </p:spTgt>
                                        </p:tgtEl>
                                        <p:attrNameLst>
                                          <p:attrName>ppt_y</p:attrName>
                                        </p:attrNameLst>
                                      </p:cBhvr>
                                      <p:tavLst>
                                        <p:tav tm="0">
                                          <p:val>
                                            <p:strVal val="#ppt_y+#ppt_h*1.125000"/>
                                          </p:val>
                                        </p:tav>
                                        <p:tav tm="100000">
                                          <p:val>
                                            <p:strVal val="#ppt_y"/>
                                          </p:val>
                                        </p:tav>
                                      </p:tavLst>
                                    </p:anim>
                                    <p:animEffect transition="in" filter="wipe(up)">
                                      <p:cBhvr>
                                        <p:cTn id="7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P spid="6" grpId="0" uiExpand="1" build="p" bldLvl="5"/>
      <p:bldP spid="7" grpId="0" uiExpand="1" build="p" bldLvl="5"/>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did your experience of silence &amp; solitude impact you </a:t>
            </a:r>
            <a:r>
              <a:rPr lang="en-US" b="1" dirty="0"/>
              <a:t>spiritually</a:t>
            </a:r>
            <a:r>
              <a:rPr lang="en-US" dirty="0"/>
              <a:t> this week? </a:t>
            </a:r>
          </a:p>
        </p:txBody>
      </p:sp>
      <p:sp>
        <p:nvSpPr>
          <p:cNvPr id="3" name="Text Placeholder 2"/>
          <p:cNvSpPr>
            <a:spLocks noGrp="1"/>
          </p:cNvSpPr>
          <p:nvPr>
            <p:ph type="body" sz="quarter" idx="10"/>
          </p:nvPr>
        </p:nvSpPr>
        <p:spPr>
          <a:xfrm>
            <a:off x="508000" y="1972437"/>
            <a:ext cx="11176000" cy="3742563"/>
          </a:xfrm>
        </p:spPr>
        <p:txBody>
          <a:bodyPr/>
          <a:lstStyle/>
          <a:p>
            <a:pPr>
              <a:tabLst>
                <a:tab pos="1089025" algn="r"/>
                <a:tab pos="1263650" algn="l"/>
              </a:tabLst>
            </a:pPr>
            <a:r>
              <a:rPr lang="en-US" dirty="0">
                <a:effectLst>
                  <a:outerShdw blurRad="38100" dist="38100" dir="2700000" algn="tl">
                    <a:srgbClr val="000000">
                      <a:alpha val="43137"/>
                    </a:srgbClr>
                  </a:outerShdw>
                </a:effectLst>
              </a:rPr>
              <a:t>I had more </a:t>
            </a:r>
            <a:r>
              <a:rPr lang="en-US" dirty="0">
                <a:solidFill>
                  <a:schemeClr val="accent1">
                    <a:lumMod val="60000"/>
                    <a:lumOff val="40000"/>
                  </a:schemeClr>
                </a:solidFill>
                <a:effectLst>
                  <a:outerShdw blurRad="38100" dist="38100" dir="2700000" algn="tl">
                    <a:srgbClr val="000000">
                      <a:alpha val="43137"/>
                    </a:srgbClr>
                  </a:outerShdw>
                </a:effectLst>
              </a:rPr>
              <a:t>encouragement from God</a:t>
            </a:r>
            <a:r>
              <a:rPr lang="en-US" dirty="0">
                <a:effectLst>
                  <a:outerShdw blurRad="38100" dist="38100" dir="2700000" algn="tl">
                    <a:srgbClr val="000000">
                      <a:alpha val="43137"/>
                    </a:srgbClr>
                  </a:outerShdw>
                </a:effectLst>
              </a:rPr>
              <a:t>. </a:t>
            </a:r>
            <a:r>
              <a:rPr lang="en-US" dirty="0">
                <a:solidFill>
                  <a:schemeClr val="accent1">
                    <a:lumMod val="60000"/>
                    <a:lumOff val="40000"/>
                  </a:schemeClr>
                </a:solidFill>
                <a:effectLst>
                  <a:outerShdw blurRad="38100" dist="38100" dir="2700000" algn="tl">
                    <a:srgbClr val="000000">
                      <a:alpha val="43137"/>
                    </a:srgbClr>
                  </a:outerShdw>
                </a:effectLst>
              </a:rPr>
              <a:t>I felt his calming hand </a:t>
            </a:r>
            <a:r>
              <a:rPr lang="en-US" dirty="0">
                <a:effectLst>
                  <a:outerShdw blurRad="38100" dist="38100" dir="2700000" algn="tl">
                    <a:srgbClr val="000000">
                      <a:alpha val="43137"/>
                    </a:srgbClr>
                  </a:outerShdw>
                </a:effectLst>
              </a:rPr>
              <a:t>on my shoulder when I normally would have been quite irritated or frustrated. </a:t>
            </a:r>
            <a:endParaRPr lang="en-US" dirty="0" smtClean="0">
              <a:effectLst>
                <a:outerShdw blurRad="38100" dist="38100" dir="2700000" algn="tl">
                  <a:srgbClr val="000000">
                    <a:alpha val="43137"/>
                  </a:srgbClr>
                </a:outerShdw>
              </a:effectLst>
            </a:endParaRPr>
          </a:p>
          <a:p>
            <a:pPr>
              <a:tabLst>
                <a:tab pos="1089025" algn="r"/>
                <a:tab pos="1263650" algn="l"/>
              </a:tabLst>
            </a:pPr>
            <a:r>
              <a:rPr lang="en-US" dirty="0">
                <a:effectLst>
                  <a:outerShdw blurRad="38100" dist="38100" dir="2700000" algn="tl">
                    <a:srgbClr val="000000">
                      <a:alpha val="43137"/>
                    </a:srgbClr>
                  </a:outerShdw>
                </a:effectLst>
              </a:rPr>
              <a:t>It is </a:t>
            </a:r>
            <a:r>
              <a:rPr lang="en-US" dirty="0">
                <a:solidFill>
                  <a:schemeClr val="accent1">
                    <a:lumMod val="60000"/>
                    <a:lumOff val="40000"/>
                  </a:schemeClr>
                </a:solidFill>
                <a:effectLst>
                  <a:outerShdw blurRad="38100" dist="38100" dir="2700000" algn="tl">
                    <a:srgbClr val="000000">
                      <a:alpha val="43137"/>
                    </a:srgbClr>
                  </a:outerShdw>
                </a:effectLst>
              </a:rPr>
              <a:t>easier to recognize God’s voice</a:t>
            </a:r>
            <a:r>
              <a:rPr lang="en-US" dirty="0">
                <a:effectLst>
                  <a:outerShdw blurRad="38100" dist="38100" dir="2700000" algn="tl">
                    <a:srgbClr val="000000">
                      <a:alpha val="43137"/>
                    </a:srgbClr>
                  </a:outerShdw>
                </a:effectLst>
              </a:rPr>
              <a:t>. I felt more connected with God throughout the week and was able to be more aware of his presence.  </a:t>
            </a:r>
            <a:endParaRPr lang="en-US" dirty="0" smtClean="0">
              <a:effectLst>
                <a:outerShdw blurRad="38100" dist="38100" dir="2700000" algn="tl">
                  <a:srgbClr val="000000">
                    <a:alpha val="43137"/>
                  </a:srgbClr>
                </a:outerShdw>
              </a:effectLst>
            </a:endParaRPr>
          </a:p>
          <a:p>
            <a:pPr>
              <a:tabLst>
                <a:tab pos="1089025" algn="r"/>
                <a:tab pos="1263650" algn="l"/>
              </a:tabLst>
            </a:pPr>
            <a:r>
              <a:rPr lang="en-US" dirty="0">
                <a:effectLst>
                  <a:outerShdw blurRad="38100" dist="38100" dir="2700000" algn="tl">
                    <a:srgbClr val="000000">
                      <a:alpha val="43137"/>
                    </a:srgbClr>
                  </a:outerShdw>
                </a:effectLst>
              </a:rPr>
              <a:t>I feel closer to God. I can feel his presence in my day to day life. </a:t>
            </a: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a:solidFill>
                  <a:schemeClr val="accent1">
                    <a:lumMod val="60000"/>
                    <a:lumOff val="40000"/>
                  </a:schemeClr>
                </a:solidFill>
                <a:effectLst>
                  <a:outerShdw blurRad="38100" dist="38100" dir="2700000" algn="tl">
                    <a:srgbClr val="000000">
                      <a:alpha val="43137"/>
                    </a:srgbClr>
                  </a:outerShdw>
                </a:effectLst>
              </a:rPr>
              <a:t>It is a really freeing feeling</a:t>
            </a:r>
            <a:r>
              <a:rPr lang="en-US" dirty="0">
                <a:effectLst>
                  <a:outerShdw blurRad="38100" dist="38100" dir="2700000" algn="tl">
                    <a:srgbClr val="000000">
                      <a:alpha val="43137"/>
                    </a:srgbClr>
                  </a:outerShdw>
                </a:effectLst>
              </a:rPr>
              <a:t>, knowing He is so close.  </a:t>
            </a:r>
          </a:p>
        </p:txBody>
      </p:sp>
    </p:spTree>
    <p:extLst>
      <p:ext uri="{BB962C8B-B14F-4D97-AF65-F5344CB8AC3E}">
        <p14:creationId xmlns:p14="http://schemas.microsoft.com/office/powerpoint/2010/main" val="2255331892"/>
      </p:ext>
    </p:extLst>
  </p:cSld>
  <p:clrMapOvr>
    <a:masterClrMapping/>
  </p:clrMapOvr>
  <p:transition advTm="10817">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3000"/>
                            </p:stCondLst>
                            <p:childTnLst>
                              <p:par>
                                <p:cTn id="15" presetID="12" presetClass="entr" presetSubtype="4" fill="hold" grpId="0" nodeType="afterEffect">
                                  <p:stCondLst>
                                    <p:cond delay="2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855893"/>
          </a:xfrm>
        </p:spPr>
        <p:txBody>
          <a:bodyPr/>
          <a:lstStyle/>
          <a:p>
            <a:r>
              <a:rPr lang="en-US" dirty="0"/>
              <a:t>How has this habit of silence &amp; solitude affected </a:t>
            </a:r>
            <a:r>
              <a:rPr lang="en-US" b="1" dirty="0"/>
              <a:t>your life in general</a:t>
            </a:r>
            <a:r>
              <a:rPr lang="en-US" dirty="0"/>
              <a:t>? </a:t>
            </a:r>
            <a:br>
              <a:rPr lang="en-US" dirty="0"/>
            </a:br>
            <a:r>
              <a:rPr lang="en-US" sz="3800" dirty="0"/>
              <a:t>(Think emotional, relational, and attitudinal, to name a few.) </a:t>
            </a:r>
          </a:p>
        </p:txBody>
      </p:sp>
      <p:sp>
        <p:nvSpPr>
          <p:cNvPr id="3" name="Text Placeholder 2"/>
          <p:cNvSpPr>
            <a:spLocks noGrp="1"/>
          </p:cNvSpPr>
          <p:nvPr>
            <p:ph type="body" sz="quarter" idx="10"/>
          </p:nvPr>
        </p:nvSpPr>
        <p:spPr>
          <a:xfrm>
            <a:off x="508000" y="2209800"/>
            <a:ext cx="11176000" cy="4641271"/>
          </a:xfrm>
        </p:spPr>
        <p:txBody>
          <a:bodyPr/>
          <a:lstStyle/>
          <a:p>
            <a:pPr>
              <a:tabLst>
                <a:tab pos="1089025" algn="r"/>
                <a:tab pos="1263650" algn="l"/>
              </a:tabLst>
            </a:pPr>
            <a:r>
              <a:rPr lang="en-US" dirty="0" smtClean="0"/>
              <a:t>23 – </a:t>
            </a:r>
            <a:r>
              <a:rPr lang="en-US" dirty="0"/>
              <a:t>	Peaceful / calmed down / less stressed</a:t>
            </a:r>
          </a:p>
          <a:p>
            <a:pPr>
              <a:tabLst>
                <a:tab pos="1089025" algn="r"/>
                <a:tab pos="1263650" algn="l"/>
              </a:tabLst>
            </a:pPr>
            <a:r>
              <a:rPr lang="en-US" dirty="0"/>
              <a:t>10	</a:t>
            </a:r>
            <a:r>
              <a:rPr lang="en-US" dirty="0" smtClean="0"/>
              <a:t> – 	Positive </a:t>
            </a:r>
            <a:r>
              <a:rPr lang="en-US" dirty="0"/>
              <a:t>attitude</a:t>
            </a:r>
          </a:p>
          <a:p>
            <a:pPr>
              <a:tabLst>
                <a:tab pos="1089025" algn="r"/>
                <a:tab pos="1263650" algn="l"/>
              </a:tabLst>
            </a:pPr>
            <a:r>
              <a:rPr lang="en-US" dirty="0" smtClean="0"/>
              <a:t>  7</a:t>
            </a:r>
            <a:r>
              <a:rPr lang="en-US" dirty="0"/>
              <a:t>	</a:t>
            </a:r>
            <a:r>
              <a:rPr lang="en-US" dirty="0" smtClean="0"/>
              <a:t> – 	Slowing </a:t>
            </a:r>
            <a:r>
              <a:rPr lang="en-US" dirty="0"/>
              <a:t>effect</a:t>
            </a:r>
          </a:p>
          <a:p>
            <a:pPr marL="1263650">
              <a:tabLst>
                <a:tab pos="1035050" algn="r"/>
                <a:tab pos="1263650" algn="l"/>
              </a:tabLst>
            </a:pPr>
            <a:r>
              <a:rPr lang="en-US" dirty="0" smtClean="0"/>
              <a:t>Other responses</a:t>
            </a:r>
            <a:r>
              <a:rPr lang="en-US" dirty="0"/>
              <a:t>: </a:t>
            </a:r>
            <a:endParaRPr lang="en-US" dirty="0" smtClean="0"/>
          </a:p>
          <a:p>
            <a:pPr marL="1654175"/>
            <a:r>
              <a:rPr lang="en-US" sz="2400" dirty="0" smtClean="0"/>
              <a:t>Happier</a:t>
            </a:r>
          </a:p>
          <a:p>
            <a:pPr marL="1654175"/>
            <a:r>
              <a:rPr lang="en-US" sz="2400" dirty="0" smtClean="0"/>
              <a:t>Closer </a:t>
            </a:r>
            <a:r>
              <a:rPr lang="en-US" sz="2400" dirty="0"/>
              <a:t>to </a:t>
            </a:r>
            <a:r>
              <a:rPr lang="en-US" sz="2400" dirty="0" smtClean="0"/>
              <a:t>God</a:t>
            </a:r>
          </a:p>
          <a:p>
            <a:pPr marL="1654175"/>
            <a:r>
              <a:rPr lang="en-US" sz="2400" dirty="0" smtClean="0"/>
              <a:t>More patient</a:t>
            </a:r>
          </a:p>
          <a:p>
            <a:pPr marL="1654175"/>
            <a:r>
              <a:rPr lang="en-US" sz="2400" dirty="0" smtClean="0"/>
              <a:t>No change</a:t>
            </a:r>
          </a:p>
          <a:p>
            <a:pPr marL="1654175"/>
            <a:r>
              <a:rPr lang="en-US" sz="2400" dirty="0" smtClean="0"/>
              <a:t>Hard </a:t>
            </a:r>
            <a:r>
              <a:rPr lang="en-US" sz="2400" dirty="0"/>
              <a:t>to be silent</a:t>
            </a:r>
          </a:p>
          <a:p>
            <a:pPr>
              <a:tabLst>
                <a:tab pos="1089025" algn="r"/>
                <a:tab pos="1263650" algn="l"/>
              </a:tabLst>
            </a:pPr>
            <a:endParaRPr lang="en-US" dirty="0"/>
          </a:p>
        </p:txBody>
      </p:sp>
    </p:spTree>
    <p:extLst>
      <p:ext uri="{BB962C8B-B14F-4D97-AF65-F5344CB8AC3E}">
        <p14:creationId xmlns:p14="http://schemas.microsoft.com/office/powerpoint/2010/main" val="2495172707"/>
      </p:ext>
    </p:extLst>
  </p:cSld>
  <p:clrMapOvr>
    <a:masterClrMapping/>
  </p:clrMapOvr>
  <p:transition advTm="15009">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4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5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5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6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6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7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7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8000"/>
                            </p:stCondLst>
                            <p:childTnLst>
                              <p:par>
                                <p:cTn id="45" presetID="1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par>
                          <p:cTn id="49" fill="hold">
                            <p:stCondLst>
                              <p:cond delay="8500"/>
                            </p:stCondLst>
                            <p:childTnLst>
                              <p:par>
                                <p:cTn id="50" presetID="1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5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855893"/>
          </a:xfrm>
        </p:spPr>
        <p:txBody>
          <a:bodyPr/>
          <a:lstStyle/>
          <a:p>
            <a:r>
              <a:rPr lang="en-US" dirty="0"/>
              <a:t>How has this habit of silence &amp; solitude affected </a:t>
            </a:r>
            <a:r>
              <a:rPr lang="en-US" b="1" dirty="0"/>
              <a:t>your life in general</a:t>
            </a:r>
            <a:r>
              <a:rPr lang="en-US" dirty="0"/>
              <a:t>? </a:t>
            </a:r>
            <a:br>
              <a:rPr lang="en-US" dirty="0"/>
            </a:br>
            <a:r>
              <a:rPr lang="en-US" sz="3800" dirty="0"/>
              <a:t>(Think emotional, relational, and attitudinal, to name a few.) </a:t>
            </a:r>
          </a:p>
        </p:txBody>
      </p:sp>
      <p:sp>
        <p:nvSpPr>
          <p:cNvPr id="3" name="Text Placeholder 2"/>
          <p:cNvSpPr>
            <a:spLocks noGrp="1"/>
          </p:cNvSpPr>
          <p:nvPr>
            <p:ph type="body" sz="quarter" idx="10"/>
          </p:nvPr>
        </p:nvSpPr>
        <p:spPr>
          <a:xfrm>
            <a:off x="508000" y="2209800"/>
            <a:ext cx="11176000" cy="4185761"/>
          </a:xfrm>
        </p:spPr>
        <p:txBody>
          <a:bodyPr/>
          <a:lstStyle/>
          <a:p>
            <a:pPr>
              <a:tabLst>
                <a:tab pos="1089025" algn="r"/>
                <a:tab pos="1263650" algn="l"/>
              </a:tabLst>
            </a:pPr>
            <a:r>
              <a:rPr lang="en-US" dirty="0">
                <a:solidFill>
                  <a:schemeClr val="accent1">
                    <a:lumMod val="60000"/>
                    <a:lumOff val="40000"/>
                  </a:schemeClr>
                </a:solidFill>
              </a:rPr>
              <a:t>Before this challenge I hated </a:t>
            </a:r>
            <a:r>
              <a:rPr lang="en-US" dirty="0"/>
              <a:t>any </a:t>
            </a:r>
            <a:r>
              <a:rPr lang="en-US" dirty="0">
                <a:solidFill>
                  <a:schemeClr val="accent1">
                    <a:lumMod val="60000"/>
                    <a:lumOff val="40000"/>
                  </a:schemeClr>
                </a:solidFill>
              </a:rPr>
              <a:t>silence</a:t>
            </a:r>
            <a:r>
              <a:rPr lang="en-US" dirty="0"/>
              <a:t>. I had a list of topics I could talk about </a:t>
            </a:r>
            <a:r>
              <a:rPr lang="en-US" dirty="0" smtClean="0"/>
              <a:t>when </a:t>
            </a:r>
            <a:r>
              <a:rPr lang="en-US" dirty="0"/>
              <a:t>there was an awkward </a:t>
            </a:r>
            <a:r>
              <a:rPr lang="en-US" dirty="0" smtClean="0"/>
              <a:t>silence. </a:t>
            </a:r>
            <a:r>
              <a:rPr lang="en-US" dirty="0">
                <a:solidFill>
                  <a:schemeClr val="accent1">
                    <a:lumMod val="60000"/>
                    <a:lumOff val="40000"/>
                  </a:schemeClr>
                </a:solidFill>
              </a:rPr>
              <a:t>Now I </a:t>
            </a:r>
            <a:r>
              <a:rPr lang="en-US" dirty="0"/>
              <a:t>have come to </a:t>
            </a:r>
            <a:r>
              <a:rPr lang="en-US" dirty="0">
                <a:solidFill>
                  <a:schemeClr val="accent1">
                    <a:lumMod val="60000"/>
                    <a:lumOff val="40000"/>
                  </a:schemeClr>
                </a:solidFill>
              </a:rPr>
              <a:t>love the silence</a:t>
            </a:r>
            <a:r>
              <a:rPr lang="en-US" dirty="0" smtClean="0"/>
              <a:t>. Sometimes </a:t>
            </a:r>
            <a:r>
              <a:rPr lang="en-US" dirty="0"/>
              <a:t>silence is the best thing you can </a:t>
            </a:r>
            <a:r>
              <a:rPr lang="en-US" dirty="0" smtClean="0"/>
              <a:t>do.</a:t>
            </a:r>
          </a:p>
          <a:p>
            <a:pPr>
              <a:tabLst>
                <a:tab pos="1089025" algn="r"/>
                <a:tab pos="1263650" algn="l"/>
              </a:tabLst>
            </a:pPr>
            <a:r>
              <a:rPr lang="en-US" dirty="0"/>
              <a:t>It has </a:t>
            </a:r>
            <a:r>
              <a:rPr lang="en-US" dirty="0">
                <a:solidFill>
                  <a:schemeClr val="accent1">
                    <a:lumMod val="60000"/>
                    <a:lumOff val="40000"/>
                  </a:schemeClr>
                </a:solidFill>
              </a:rPr>
              <a:t>helped me to keep calm </a:t>
            </a:r>
            <a:r>
              <a:rPr lang="en-US" dirty="0"/>
              <a:t>when </a:t>
            </a:r>
            <a:r>
              <a:rPr lang="en-US" dirty="0" smtClean="0"/>
              <a:t>life </a:t>
            </a:r>
            <a:r>
              <a:rPr lang="en-US" dirty="0"/>
              <a:t>throws punches, and to rely on God to help me through it</a:t>
            </a:r>
            <a:r>
              <a:rPr lang="en-US" dirty="0" smtClean="0"/>
              <a:t>.</a:t>
            </a:r>
          </a:p>
          <a:p>
            <a:pPr>
              <a:tabLst>
                <a:tab pos="1089025" algn="r"/>
                <a:tab pos="1263650" algn="l"/>
              </a:tabLst>
            </a:pPr>
            <a:r>
              <a:rPr lang="en-US" dirty="0" smtClean="0"/>
              <a:t>I </a:t>
            </a:r>
            <a:r>
              <a:rPr lang="en-US" dirty="0"/>
              <a:t>have been less angry and annoyed but </a:t>
            </a:r>
            <a:r>
              <a:rPr lang="en-US" dirty="0" smtClean="0"/>
              <a:t>more </a:t>
            </a:r>
            <a:r>
              <a:rPr lang="en-US" dirty="0"/>
              <a:t>upbeat and </a:t>
            </a:r>
            <a:r>
              <a:rPr lang="en-US" dirty="0" smtClean="0"/>
              <a:t>happy. </a:t>
            </a:r>
            <a:r>
              <a:rPr lang="en-US" dirty="0">
                <a:solidFill>
                  <a:schemeClr val="accent1">
                    <a:lumMod val="60000"/>
                    <a:lumOff val="40000"/>
                  </a:schemeClr>
                </a:solidFill>
              </a:rPr>
              <a:t>I find myself enjoying things of the day much more </a:t>
            </a:r>
            <a:r>
              <a:rPr lang="en-US" dirty="0"/>
              <a:t>and not just wanting the day to </a:t>
            </a:r>
            <a:r>
              <a:rPr lang="en-US" dirty="0" smtClean="0"/>
              <a:t>end.</a:t>
            </a:r>
            <a:endParaRPr lang="en-US" dirty="0"/>
          </a:p>
        </p:txBody>
      </p:sp>
    </p:spTree>
    <p:extLst>
      <p:ext uri="{BB962C8B-B14F-4D97-AF65-F5344CB8AC3E}">
        <p14:creationId xmlns:p14="http://schemas.microsoft.com/office/powerpoint/2010/main" val="184629112"/>
      </p:ext>
    </p:extLst>
  </p:cSld>
  <p:clrMapOvr>
    <a:masterClrMapping/>
  </p:clrMapOvr>
  <p:transition advTm="15169">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3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4000"/>
                            </p:stCondLst>
                            <p:childTnLst>
                              <p:par>
                                <p:cTn id="15" presetID="12" presetClass="entr" presetSubtype="4" fill="hold" grpId="0" nodeType="afterEffect">
                                  <p:stCondLst>
                                    <p:cond delay="3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Has your practice of silence &amp; solitude changed </a:t>
            </a:r>
            <a:r>
              <a:rPr lang="en-US" b="1" dirty="0"/>
              <a:t>your relationship with God</a:t>
            </a:r>
            <a:r>
              <a:rPr lang="en-US" dirty="0"/>
              <a:t>? </a:t>
            </a:r>
          </a:p>
        </p:txBody>
      </p:sp>
      <p:sp>
        <p:nvSpPr>
          <p:cNvPr id="3" name="Text Placeholder 2"/>
          <p:cNvSpPr>
            <a:spLocks noGrp="1"/>
          </p:cNvSpPr>
          <p:nvPr>
            <p:ph type="body" sz="quarter" idx="10"/>
          </p:nvPr>
        </p:nvSpPr>
        <p:spPr>
          <a:xfrm>
            <a:off x="508000" y="1751538"/>
            <a:ext cx="11176000" cy="4235006"/>
          </a:xfrm>
        </p:spPr>
        <p:txBody>
          <a:bodyPr/>
          <a:lstStyle/>
          <a:p>
            <a:pPr>
              <a:tabLst>
                <a:tab pos="1255713" algn="l"/>
              </a:tabLst>
            </a:pPr>
            <a:r>
              <a:rPr lang="en-US" dirty="0" smtClean="0"/>
              <a:t>21 – </a:t>
            </a:r>
            <a:r>
              <a:rPr lang="en-US" dirty="0"/>
              <a:t>	Closer to God</a:t>
            </a:r>
          </a:p>
          <a:p>
            <a:pPr>
              <a:tabLst>
                <a:tab pos="1255713" algn="l"/>
              </a:tabLst>
            </a:pPr>
            <a:r>
              <a:rPr lang="en-US" dirty="0" smtClean="0"/>
              <a:t>12 – </a:t>
            </a:r>
            <a:r>
              <a:rPr lang="en-US" dirty="0"/>
              <a:t>	No change</a:t>
            </a:r>
          </a:p>
          <a:p>
            <a:pPr>
              <a:tabLst>
                <a:tab pos="1255713" algn="l"/>
              </a:tabLst>
            </a:pPr>
            <a:r>
              <a:rPr lang="en-US" dirty="0" smtClean="0"/>
              <a:t>12 – </a:t>
            </a:r>
            <a:r>
              <a:rPr lang="en-US" dirty="0"/>
              <a:t>	I listen better</a:t>
            </a:r>
          </a:p>
          <a:p>
            <a:pPr>
              <a:tabLst>
                <a:tab pos="1255713" algn="l"/>
              </a:tabLst>
            </a:pPr>
            <a:r>
              <a:rPr lang="en-US" dirty="0" smtClean="0"/>
              <a:t>  8 – </a:t>
            </a:r>
            <a:r>
              <a:rPr lang="en-US" dirty="0"/>
              <a:t>	Growing relationship</a:t>
            </a:r>
          </a:p>
          <a:p>
            <a:pPr>
              <a:tabLst>
                <a:tab pos="1255713" algn="l"/>
              </a:tabLst>
            </a:pPr>
            <a:r>
              <a:rPr lang="en-US" dirty="0" smtClean="0"/>
              <a:t>  7 – </a:t>
            </a:r>
            <a:r>
              <a:rPr lang="en-US" dirty="0"/>
              <a:t>	Depend more on God</a:t>
            </a:r>
          </a:p>
          <a:p>
            <a:pPr>
              <a:tabLst>
                <a:tab pos="1255713" algn="l"/>
              </a:tabLst>
            </a:pPr>
            <a:r>
              <a:rPr lang="en-US" dirty="0" smtClean="0"/>
              <a:t>  5 – </a:t>
            </a:r>
            <a:r>
              <a:rPr lang="en-US" dirty="0"/>
              <a:t>	God as </a:t>
            </a:r>
            <a:r>
              <a:rPr lang="en-US" dirty="0" smtClean="0"/>
              <a:t>friend  </a:t>
            </a:r>
            <a:endParaRPr lang="en-US" dirty="0"/>
          </a:p>
          <a:p>
            <a:pPr>
              <a:tabLst>
                <a:tab pos="1255713" algn="l"/>
              </a:tabLst>
            </a:pPr>
            <a:r>
              <a:rPr lang="en-US" dirty="0" smtClean="0"/>
              <a:t>  3 – </a:t>
            </a:r>
            <a:r>
              <a:rPr lang="en-US" dirty="0"/>
              <a:t>	Connected to God</a:t>
            </a:r>
          </a:p>
          <a:p>
            <a:pPr>
              <a:tabLst>
                <a:tab pos="1255713" algn="l"/>
              </a:tabLst>
            </a:pPr>
            <a:r>
              <a:rPr lang="en-US" dirty="0" smtClean="0"/>
              <a:t>  3 – </a:t>
            </a:r>
            <a:r>
              <a:rPr lang="en-US" dirty="0"/>
              <a:t>	</a:t>
            </a:r>
            <a:r>
              <a:rPr lang="en-US" dirty="0" smtClean="0"/>
              <a:t>Felt God’s Presence</a:t>
            </a:r>
            <a:endParaRPr lang="en-US" dirty="0"/>
          </a:p>
        </p:txBody>
      </p:sp>
    </p:spTree>
    <p:extLst>
      <p:ext uri="{BB962C8B-B14F-4D97-AF65-F5344CB8AC3E}">
        <p14:creationId xmlns:p14="http://schemas.microsoft.com/office/powerpoint/2010/main" val="2642829016"/>
      </p:ext>
    </p:extLst>
  </p:cSld>
  <p:clrMapOvr>
    <a:masterClrMapping/>
  </p:clrMapOvr>
  <p:transition advTm="12988">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6000"/>
                            </p:stCondLst>
                            <p:childTnLst>
                              <p:par>
                                <p:cTn id="45" presetID="1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Has your practice of silence &amp; solitude changed </a:t>
            </a:r>
            <a:r>
              <a:rPr lang="en-US" b="1" dirty="0"/>
              <a:t>your relationship with God</a:t>
            </a:r>
            <a:r>
              <a:rPr lang="en-US" dirty="0"/>
              <a:t>? </a:t>
            </a:r>
          </a:p>
        </p:txBody>
      </p:sp>
      <p:sp>
        <p:nvSpPr>
          <p:cNvPr id="3" name="Text Placeholder 2"/>
          <p:cNvSpPr>
            <a:spLocks noGrp="1"/>
          </p:cNvSpPr>
          <p:nvPr>
            <p:ph type="body" sz="quarter" idx="10"/>
          </p:nvPr>
        </p:nvSpPr>
        <p:spPr>
          <a:xfrm>
            <a:off x="508000" y="1751538"/>
            <a:ext cx="11176000" cy="4616648"/>
          </a:xfrm>
        </p:spPr>
        <p:txBody>
          <a:bodyPr/>
          <a:lstStyle/>
          <a:p>
            <a:pPr>
              <a:tabLst>
                <a:tab pos="1255713" algn="l"/>
              </a:tabLst>
            </a:pPr>
            <a:r>
              <a:rPr lang="en-US" sz="3000" dirty="0">
                <a:effectLst>
                  <a:outerShdw blurRad="38100" dist="38100" dir="2700000" algn="tl">
                    <a:srgbClr val="000000">
                      <a:alpha val="43137"/>
                    </a:srgbClr>
                  </a:outerShdw>
                </a:effectLst>
              </a:rPr>
              <a:t>I feel </a:t>
            </a:r>
            <a:r>
              <a:rPr lang="en-US" sz="3000" dirty="0">
                <a:solidFill>
                  <a:schemeClr val="accent1">
                    <a:lumMod val="60000"/>
                    <a:lumOff val="40000"/>
                  </a:schemeClr>
                </a:solidFill>
                <a:effectLst>
                  <a:outerShdw blurRad="38100" dist="38100" dir="2700000" algn="tl">
                    <a:srgbClr val="000000">
                      <a:alpha val="43137"/>
                    </a:srgbClr>
                  </a:outerShdw>
                </a:effectLst>
              </a:rPr>
              <a:t>more accepted by God </a:t>
            </a:r>
            <a:endParaRPr lang="en-US" sz="3000" dirty="0" smtClean="0">
              <a:solidFill>
                <a:schemeClr val="accent1">
                  <a:lumMod val="60000"/>
                  <a:lumOff val="40000"/>
                </a:schemeClr>
              </a:solidFill>
              <a:effectLst>
                <a:outerShdw blurRad="38100" dist="38100" dir="2700000" algn="tl">
                  <a:srgbClr val="000000">
                    <a:alpha val="43137"/>
                  </a:srgbClr>
                </a:outerShdw>
              </a:effectLst>
            </a:endParaRPr>
          </a:p>
          <a:p>
            <a:pPr>
              <a:tabLst>
                <a:tab pos="1255713" algn="l"/>
              </a:tabLst>
            </a:pPr>
            <a:r>
              <a:rPr lang="en-US" sz="3000" dirty="0">
                <a:effectLst>
                  <a:outerShdw blurRad="38100" dist="38100" dir="2700000" algn="tl">
                    <a:srgbClr val="000000">
                      <a:alpha val="43137"/>
                    </a:srgbClr>
                  </a:outerShdw>
                </a:effectLst>
              </a:rPr>
              <a:t>I've felt a lot </a:t>
            </a:r>
            <a:r>
              <a:rPr lang="en-US" sz="3000" dirty="0">
                <a:solidFill>
                  <a:schemeClr val="accent1">
                    <a:lumMod val="60000"/>
                    <a:lumOff val="40000"/>
                  </a:schemeClr>
                </a:solidFill>
                <a:effectLst>
                  <a:outerShdw blurRad="38100" dist="38100" dir="2700000" algn="tl">
                    <a:srgbClr val="000000">
                      <a:alpha val="43137"/>
                    </a:srgbClr>
                  </a:outerShdw>
                </a:effectLst>
              </a:rPr>
              <a:t>more in tune with God</a:t>
            </a:r>
            <a:r>
              <a:rPr lang="en-US" sz="3000" dirty="0">
                <a:effectLst>
                  <a:outerShdw blurRad="38100" dist="38100" dir="2700000" algn="tl">
                    <a:srgbClr val="000000">
                      <a:alpha val="43137"/>
                    </a:srgbClr>
                  </a:outerShdw>
                </a:effectLst>
              </a:rPr>
              <a:t>. </a:t>
            </a:r>
            <a:endParaRPr lang="en-US" sz="3000" dirty="0" smtClean="0">
              <a:effectLst>
                <a:outerShdw blurRad="38100" dist="38100" dir="2700000" algn="tl">
                  <a:srgbClr val="000000">
                    <a:alpha val="43137"/>
                  </a:srgbClr>
                </a:outerShdw>
              </a:effectLst>
            </a:endParaRPr>
          </a:p>
          <a:p>
            <a:pPr>
              <a:tabLst>
                <a:tab pos="1255713" algn="l"/>
              </a:tabLst>
            </a:pPr>
            <a:r>
              <a:rPr lang="en-US" sz="3000" dirty="0" smtClean="0">
                <a:effectLst>
                  <a:outerShdw blurRad="38100" dist="38100" dir="2700000" algn="tl">
                    <a:srgbClr val="000000">
                      <a:alpha val="43137"/>
                    </a:srgbClr>
                  </a:outerShdw>
                </a:effectLst>
              </a:rPr>
              <a:t>I </a:t>
            </a:r>
            <a:r>
              <a:rPr lang="en-US" sz="3000" dirty="0">
                <a:effectLst>
                  <a:outerShdw blurRad="38100" dist="38100" dir="2700000" algn="tl">
                    <a:srgbClr val="000000">
                      <a:alpha val="43137"/>
                    </a:srgbClr>
                  </a:outerShdw>
                </a:effectLst>
              </a:rPr>
              <a:t>am </a:t>
            </a:r>
            <a:r>
              <a:rPr lang="en-US" sz="3000" dirty="0">
                <a:solidFill>
                  <a:schemeClr val="accent1">
                    <a:lumMod val="60000"/>
                    <a:lumOff val="40000"/>
                  </a:schemeClr>
                </a:solidFill>
                <a:effectLst>
                  <a:outerShdw blurRad="38100" dist="38100" dir="2700000" algn="tl">
                    <a:srgbClr val="000000">
                      <a:alpha val="43137"/>
                    </a:srgbClr>
                  </a:outerShdw>
                </a:effectLst>
              </a:rPr>
              <a:t>more aware of how I spend my time</a:t>
            </a:r>
            <a:r>
              <a:rPr lang="en-US" sz="3000" dirty="0">
                <a:effectLst>
                  <a:outerShdw blurRad="38100" dist="38100" dir="2700000" algn="tl">
                    <a:srgbClr val="000000">
                      <a:alpha val="43137"/>
                    </a:srgbClr>
                  </a:outerShdw>
                </a:effectLst>
              </a:rPr>
              <a:t>, and I anticipate those few moments of silence. My prayer is </a:t>
            </a:r>
            <a:r>
              <a:rPr lang="en-US" sz="3000" dirty="0" smtClean="0">
                <a:effectLst>
                  <a:outerShdw blurRad="38100" dist="38100" dir="2700000" algn="tl">
                    <a:srgbClr val="000000">
                      <a:alpha val="43137"/>
                    </a:srgbClr>
                  </a:outerShdw>
                </a:effectLst>
              </a:rPr>
              <a:t>that after </a:t>
            </a:r>
            <a:r>
              <a:rPr lang="en-US" sz="3000" dirty="0">
                <a:effectLst>
                  <a:outerShdw blurRad="38100" dist="38100" dir="2700000" algn="tl">
                    <a:srgbClr val="000000">
                      <a:alpha val="43137"/>
                    </a:srgbClr>
                  </a:outerShdw>
                </a:effectLst>
              </a:rPr>
              <a:t>the challenge is over to continue to </a:t>
            </a:r>
            <a:r>
              <a:rPr lang="en-US" sz="3000" dirty="0" smtClean="0">
                <a:effectLst>
                  <a:outerShdw blurRad="38100" dist="38100" dir="2700000" algn="tl">
                    <a:srgbClr val="000000">
                      <a:alpha val="43137"/>
                    </a:srgbClr>
                  </a:outerShdw>
                </a:effectLst>
              </a:rPr>
              <a:t>practice silence.</a:t>
            </a:r>
          </a:p>
          <a:p>
            <a:pPr>
              <a:tabLst>
                <a:tab pos="1255713" algn="l"/>
              </a:tabLst>
            </a:pPr>
            <a:r>
              <a:rPr lang="en-US" sz="3000" dirty="0">
                <a:solidFill>
                  <a:schemeClr val="accent1">
                    <a:lumMod val="60000"/>
                    <a:lumOff val="40000"/>
                  </a:schemeClr>
                </a:solidFill>
                <a:effectLst>
                  <a:outerShdw blurRad="38100" dist="38100" dir="2700000" algn="tl">
                    <a:srgbClr val="000000">
                      <a:alpha val="43137"/>
                    </a:srgbClr>
                  </a:outerShdw>
                </a:effectLst>
              </a:rPr>
              <a:t>I trust Him more </a:t>
            </a:r>
            <a:r>
              <a:rPr lang="en-US" sz="3000" dirty="0">
                <a:effectLst>
                  <a:outerShdw blurRad="38100" dist="38100" dir="2700000" algn="tl">
                    <a:srgbClr val="000000">
                      <a:alpha val="43137"/>
                    </a:srgbClr>
                  </a:outerShdw>
                </a:effectLst>
              </a:rPr>
              <a:t>than I did before. </a:t>
            </a:r>
            <a:r>
              <a:rPr lang="en-US" sz="3000" dirty="0" smtClean="0">
                <a:effectLst>
                  <a:outerShdw blurRad="38100" dist="38100" dir="2700000" algn="tl">
                    <a:srgbClr val="000000">
                      <a:alpha val="43137"/>
                    </a:srgbClr>
                  </a:outerShdw>
                </a:effectLst>
              </a:rPr>
              <a:t>Every </a:t>
            </a:r>
            <a:r>
              <a:rPr lang="en-US" sz="3000" dirty="0">
                <a:effectLst>
                  <a:outerShdw blurRad="38100" dist="38100" dir="2700000" algn="tl">
                    <a:srgbClr val="000000">
                      <a:alpha val="43137"/>
                    </a:srgbClr>
                  </a:outerShdw>
                </a:effectLst>
              </a:rPr>
              <a:t>time I was silent I could feel His presence and I knew that He was there</a:t>
            </a:r>
            <a:r>
              <a:rPr lang="en-US" sz="3000" dirty="0" smtClean="0">
                <a:effectLst>
                  <a:outerShdw blurRad="38100" dist="38100" dir="2700000" algn="tl">
                    <a:srgbClr val="000000">
                      <a:alpha val="43137"/>
                    </a:srgbClr>
                  </a:outerShdw>
                </a:effectLst>
              </a:rPr>
              <a:t>.</a:t>
            </a:r>
          </a:p>
          <a:p>
            <a:pPr>
              <a:tabLst>
                <a:tab pos="1255713" algn="l"/>
              </a:tabLst>
            </a:pPr>
            <a:r>
              <a:rPr lang="en-US" sz="3000" dirty="0" smtClean="0">
                <a:effectLst>
                  <a:outerShdw blurRad="38100" dist="38100" dir="2700000" algn="tl">
                    <a:srgbClr val="000000">
                      <a:alpha val="43137"/>
                    </a:srgbClr>
                  </a:outerShdw>
                </a:effectLst>
              </a:rPr>
              <a:t>It made </a:t>
            </a:r>
            <a:r>
              <a:rPr lang="en-US" sz="3000" dirty="0">
                <a:effectLst>
                  <a:outerShdw blurRad="38100" dist="38100" dir="2700000" algn="tl">
                    <a:srgbClr val="000000">
                      <a:alpha val="43137"/>
                    </a:srgbClr>
                  </a:outerShdw>
                </a:effectLst>
              </a:rPr>
              <a:t>the </a:t>
            </a:r>
            <a:r>
              <a:rPr lang="en-US" sz="3000" dirty="0">
                <a:solidFill>
                  <a:schemeClr val="accent1">
                    <a:lumMod val="60000"/>
                    <a:lumOff val="40000"/>
                  </a:schemeClr>
                </a:solidFill>
                <a:effectLst>
                  <a:outerShdw blurRad="38100" dist="38100" dir="2700000" algn="tl">
                    <a:srgbClr val="000000">
                      <a:alpha val="43137"/>
                    </a:srgbClr>
                  </a:outerShdw>
                </a:effectLst>
              </a:rPr>
              <a:t>relationship</a:t>
            </a:r>
            <a:r>
              <a:rPr lang="en-US" sz="3000" dirty="0">
                <a:effectLst>
                  <a:outerShdw blurRad="38100" dist="38100" dir="2700000" algn="tl">
                    <a:srgbClr val="000000">
                      <a:alpha val="43137"/>
                    </a:srgbClr>
                  </a:outerShdw>
                </a:effectLst>
              </a:rPr>
              <a:t> </a:t>
            </a:r>
            <a:r>
              <a:rPr lang="en-US" sz="3000" dirty="0">
                <a:solidFill>
                  <a:schemeClr val="accent1">
                    <a:lumMod val="60000"/>
                    <a:lumOff val="40000"/>
                  </a:schemeClr>
                </a:solidFill>
                <a:effectLst>
                  <a:outerShdw blurRad="38100" dist="38100" dir="2700000" algn="tl">
                    <a:srgbClr val="000000">
                      <a:alpha val="43137"/>
                    </a:srgbClr>
                  </a:outerShdw>
                </a:effectLst>
              </a:rPr>
              <a:t>a two-way street </a:t>
            </a:r>
            <a:r>
              <a:rPr lang="en-US" sz="3000" dirty="0">
                <a:effectLst>
                  <a:outerShdw blurRad="38100" dist="38100" dir="2700000" algn="tl">
                    <a:srgbClr val="000000">
                      <a:alpha val="43137"/>
                    </a:srgbClr>
                  </a:outerShdw>
                </a:effectLst>
              </a:rPr>
              <a:t>and not just a me-me-me </a:t>
            </a:r>
            <a:r>
              <a:rPr lang="en-US" sz="3000" dirty="0" smtClean="0">
                <a:effectLst>
                  <a:outerShdw blurRad="38100" dist="38100" dir="2700000" algn="tl">
                    <a:srgbClr val="000000">
                      <a:alpha val="43137"/>
                    </a:srgbClr>
                  </a:outerShdw>
                </a:effectLst>
              </a:rPr>
              <a:t>prayer.</a:t>
            </a:r>
            <a:endParaRPr lang="en-US" sz="3000" dirty="0">
              <a:effectLst>
                <a:outerShdw blurRad="38100" dist="38100" dir="2700000" algn="tl">
                  <a:srgbClr val="000000">
                    <a:alpha val="43137"/>
                  </a:srgbClr>
                </a:outerShdw>
              </a:effectLst>
            </a:endParaRPr>
          </a:p>
          <a:p>
            <a:pPr>
              <a:tabLst>
                <a:tab pos="1255713" algn="l"/>
              </a:tabLst>
            </a:pPr>
            <a:r>
              <a:rPr lang="en-US" sz="3000" dirty="0">
                <a:effectLst>
                  <a:outerShdw blurRad="38100" dist="38100" dir="2700000" algn="tl">
                    <a:srgbClr val="000000">
                      <a:alpha val="43137"/>
                    </a:srgbClr>
                  </a:outerShdw>
                </a:effectLst>
              </a:rPr>
              <a:t>It's become a </a:t>
            </a:r>
            <a:r>
              <a:rPr lang="en-US" sz="3000" dirty="0">
                <a:solidFill>
                  <a:schemeClr val="accent1">
                    <a:lumMod val="60000"/>
                    <a:lumOff val="40000"/>
                  </a:schemeClr>
                </a:solidFill>
                <a:effectLst>
                  <a:outerShdw blurRad="38100" dist="38100" dir="2700000" algn="tl">
                    <a:srgbClr val="000000">
                      <a:alpha val="43137"/>
                    </a:srgbClr>
                  </a:outerShdw>
                </a:effectLst>
              </a:rPr>
              <a:t>daily</a:t>
            </a:r>
            <a:r>
              <a:rPr lang="en-US" sz="3000" dirty="0">
                <a:effectLst>
                  <a:outerShdw blurRad="38100" dist="38100" dir="2700000" algn="tl">
                    <a:srgbClr val="000000">
                      <a:alpha val="43137"/>
                    </a:srgbClr>
                  </a:outerShdw>
                </a:effectLst>
              </a:rPr>
              <a:t>, not weekly, </a:t>
            </a:r>
            <a:r>
              <a:rPr lang="en-US" sz="3000" dirty="0">
                <a:solidFill>
                  <a:schemeClr val="accent1">
                    <a:lumMod val="60000"/>
                    <a:lumOff val="40000"/>
                  </a:schemeClr>
                </a:solidFill>
                <a:effectLst>
                  <a:outerShdw blurRad="38100" dist="38100" dir="2700000" algn="tl">
                    <a:srgbClr val="000000">
                      <a:alpha val="43137"/>
                    </a:srgbClr>
                  </a:outerShdw>
                </a:effectLst>
              </a:rPr>
              <a:t>relationship</a:t>
            </a:r>
            <a:r>
              <a:rPr lang="en-US" sz="3000" dirty="0" smtClean="0">
                <a:effectLst>
                  <a:outerShdw blurRad="38100" dist="38100" dir="2700000" algn="tl">
                    <a:srgbClr val="000000">
                      <a:alpha val="43137"/>
                    </a:srgbClr>
                  </a:outerShdw>
                </a:effectLst>
              </a:rPr>
              <a:t>.</a:t>
            </a:r>
            <a:endParaRPr lang="en-US" sz="3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36076997"/>
      </p:ext>
    </p:extLst>
  </p:cSld>
  <p:clrMapOvr>
    <a:masterClrMapping/>
  </p:clrMapOvr>
  <p:transition advTm="17836">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1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2500"/>
                            </p:stCondLst>
                            <p:childTnLst>
                              <p:par>
                                <p:cTn id="15" presetID="12" presetClass="entr" presetSubtype="4" fill="hold" grpId="0" nodeType="afterEffect">
                                  <p:stCondLst>
                                    <p:cond delay="1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4500"/>
                            </p:stCondLst>
                            <p:childTnLst>
                              <p:par>
                                <p:cTn id="20" presetID="12" presetClass="entr" presetSubtype="4" fill="hold" grpId="0" nodeType="afterEffect">
                                  <p:stCondLst>
                                    <p:cond delay="3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par>
                          <p:cTn id="24" fill="hold">
                            <p:stCondLst>
                              <p:cond delay="8500"/>
                            </p:stCondLst>
                            <p:childTnLst>
                              <p:par>
                                <p:cTn id="25" presetID="12" presetClass="entr" presetSubtype="4" fill="hold" grpId="0" nodeType="afterEffect">
                                  <p:stCondLst>
                                    <p:cond delay="2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childTnLst>
                          </p:cTn>
                        </p:par>
                        <p:par>
                          <p:cTn id="29" fill="hold">
                            <p:stCondLst>
                              <p:cond delay="11000"/>
                            </p:stCondLst>
                            <p:childTnLst>
                              <p:par>
                                <p:cTn id="30" presetID="12" presetClass="entr" presetSubtype="4" fill="hold" grpId="0" nodeType="afterEffect">
                                  <p:stCondLst>
                                    <p:cond delay="1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What </a:t>
            </a:r>
            <a:r>
              <a:rPr lang="en-US" b="1" dirty="0"/>
              <a:t>strategies</a:t>
            </a:r>
            <a:r>
              <a:rPr lang="en-US" dirty="0"/>
              <a:t> best led you to being silent before God? </a:t>
            </a:r>
          </a:p>
        </p:txBody>
      </p:sp>
      <p:sp>
        <p:nvSpPr>
          <p:cNvPr id="3" name="Text Placeholder 2"/>
          <p:cNvSpPr>
            <a:spLocks noGrp="1"/>
          </p:cNvSpPr>
          <p:nvPr>
            <p:ph type="body" sz="quarter" idx="10"/>
          </p:nvPr>
        </p:nvSpPr>
        <p:spPr>
          <a:xfrm>
            <a:off x="508000" y="1751538"/>
            <a:ext cx="11176000" cy="4776692"/>
          </a:xfrm>
        </p:spPr>
        <p:txBody>
          <a:bodyPr/>
          <a:lstStyle/>
          <a:p>
            <a:pPr>
              <a:tabLst>
                <a:tab pos="1377950" algn="l"/>
              </a:tabLst>
            </a:pPr>
            <a:r>
              <a:rPr lang="en-US" dirty="0" smtClean="0"/>
              <a:t>35 – A </a:t>
            </a:r>
            <a:r>
              <a:rPr lang="en-US" dirty="0"/>
              <a:t>set place</a:t>
            </a:r>
          </a:p>
          <a:p>
            <a:pPr>
              <a:tabLst>
                <a:tab pos="1377950" algn="l"/>
              </a:tabLst>
            </a:pPr>
            <a:r>
              <a:rPr lang="en-US" dirty="0" smtClean="0"/>
              <a:t>33</a:t>
            </a:r>
            <a:r>
              <a:rPr lang="en-US" dirty="0"/>
              <a:t> </a:t>
            </a:r>
            <a:r>
              <a:rPr lang="en-US" dirty="0" smtClean="0"/>
              <a:t>– Hooked </a:t>
            </a:r>
            <a:r>
              <a:rPr lang="en-US" dirty="0"/>
              <a:t>to daily routine</a:t>
            </a:r>
          </a:p>
          <a:p>
            <a:pPr>
              <a:tabLst>
                <a:tab pos="1377950" algn="l"/>
              </a:tabLst>
            </a:pPr>
            <a:r>
              <a:rPr lang="en-US" dirty="0" smtClean="0"/>
              <a:t>30</a:t>
            </a:r>
            <a:r>
              <a:rPr lang="en-US" dirty="0"/>
              <a:t> </a:t>
            </a:r>
            <a:r>
              <a:rPr lang="en-US" dirty="0" smtClean="0"/>
              <a:t>– No </a:t>
            </a:r>
            <a:r>
              <a:rPr lang="en-US" dirty="0"/>
              <a:t>distractions</a:t>
            </a:r>
          </a:p>
          <a:p>
            <a:pPr>
              <a:tabLst>
                <a:tab pos="1377950" algn="l"/>
              </a:tabLst>
            </a:pPr>
            <a:r>
              <a:rPr lang="en-US" dirty="0" smtClean="0"/>
              <a:t>28</a:t>
            </a:r>
            <a:r>
              <a:rPr lang="en-US" dirty="0"/>
              <a:t> </a:t>
            </a:r>
            <a:r>
              <a:rPr lang="en-US" dirty="0" smtClean="0"/>
              <a:t>– A </a:t>
            </a:r>
            <a:r>
              <a:rPr lang="en-US" dirty="0"/>
              <a:t>set time</a:t>
            </a:r>
          </a:p>
          <a:p>
            <a:pPr>
              <a:tabLst>
                <a:tab pos="1377950" algn="l"/>
              </a:tabLst>
            </a:pPr>
            <a:r>
              <a:rPr lang="en-US" dirty="0" smtClean="0"/>
              <a:t>22</a:t>
            </a:r>
            <a:r>
              <a:rPr lang="en-US" dirty="0"/>
              <a:t> </a:t>
            </a:r>
            <a:r>
              <a:rPr lang="en-US" dirty="0" smtClean="0"/>
              <a:t>– Cell </a:t>
            </a:r>
            <a:r>
              <a:rPr lang="en-US" dirty="0"/>
              <a:t>alert (reminder, alarm)</a:t>
            </a:r>
          </a:p>
          <a:p>
            <a:pPr>
              <a:tabLst>
                <a:tab pos="1377950" algn="l"/>
              </a:tabLst>
            </a:pPr>
            <a:r>
              <a:rPr lang="en-US" dirty="0" smtClean="0"/>
              <a:t>10</a:t>
            </a:r>
            <a:r>
              <a:rPr lang="en-US" dirty="0"/>
              <a:t> </a:t>
            </a:r>
            <a:r>
              <a:rPr lang="en-US" dirty="0" smtClean="0"/>
              <a:t>– Right </a:t>
            </a:r>
            <a:r>
              <a:rPr lang="en-US" dirty="0"/>
              <a:t>attitude or mindset</a:t>
            </a:r>
          </a:p>
          <a:p>
            <a:pPr>
              <a:tabLst>
                <a:tab pos="1377950" algn="l"/>
              </a:tabLst>
            </a:pPr>
            <a:r>
              <a:rPr lang="en-US" dirty="0" smtClean="0"/>
              <a:t>  </a:t>
            </a:r>
            <a:r>
              <a:rPr lang="en-US" sz="1400" dirty="0"/>
              <a:t> </a:t>
            </a:r>
            <a:r>
              <a:rPr lang="en-US" dirty="0" smtClean="0"/>
              <a:t>7 – Some </a:t>
            </a:r>
            <a:r>
              <a:rPr lang="en-US" dirty="0"/>
              <a:t>type of prompt</a:t>
            </a:r>
          </a:p>
          <a:p>
            <a:pPr>
              <a:tabLst>
                <a:tab pos="1377950" algn="l"/>
              </a:tabLst>
            </a:pPr>
            <a:r>
              <a:rPr lang="en-US" dirty="0" smtClean="0"/>
              <a:t>  </a:t>
            </a:r>
            <a:r>
              <a:rPr lang="en-US" sz="1200" dirty="0" smtClean="0"/>
              <a:t> </a:t>
            </a:r>
            <a:r>
              <a:rPr lang="en-US" dirty="0" smtClean="0"/>
              <a:t>7 – Became </a:t>
            </a:r>
            <a:r>
              <a:rPr lang="en-US" dirty="0"/>
              <a:t>habitual</a:t>
            </a:r>
          </a:p>
          <a:p>
            <a:endParaRPr lang="en-US" dirty="0"/>
          </a:p>
        </p:txBody>
      </p:sp>
    </p:spTree>
    <p:extLst>
      <p:ext uri="{BB962C8B-B14F-4D97-AF65-F5344CB8AC3E}">
        <p14:creationId xmlns:p14="http://schemas.microsoft.com/office/powerpoint/2010/main" val="1598496239"/>
      </p:ext>
    </p:extLst>
  </p:cSld>
  <p:clrMapOvr>
    <a:masterClrMapping/>
  </p:clrMapOvr>
  <p:transition advTm="1188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6000"/>
                            </p:stCondLst>
                            <p:childTnLst>
                              <p:par>
                                <p:cTn id="45" presetID="1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What </a:t>
            </a:r>
            <a:r>
              <a:rPr lang="en-US" b="1" dirty="0"/>
              <a:t>strategies</a:t>
            </a:r>
            <a:r>
              <a:rPr lang="en-US" dirty="0"/>
              <a:t> best led you to being silent before God? </a:t>
            </a:r>
          </a:p>
        </p:txBody>
      </p:sp>
      <p:sp>
        <p:nvSpPr>
          <p:cNvPr id="3" name="Text Placeholder 2"/>
          <p:cNvSpPr>
            <a:spLocks noGrp="1"/>
          </p:cNvSpPr>
          <p:nvPr>
            <p:ph type="body" sz="quarter" idx="10"/>
          </p:nvPr>
        </p:nvSpPr>
        <p:spPr>
          <a:xfrm>
            <a:off x="508000" y="1751538"/>
            <a:ext cx="11176000" cy="4481227"/>
          </a:xfrm>
        </p:spPr>
        <p:txBody>
          <a:bodyPr/>
          <a:lstStyle/>
          <a:p>
            <a:r>
              <a:rPr lang="en-US" dirty="0" smtClean="0">
                <a:effectLst>
                  <a:outerShdw blurRad="38100" dist="38100" dir="2700000" algn="tl">
                    <a:srgbClr val="000000">
                      <a:alpha val="43137"/>
                    </a:srgbClr>
                  </a:outerShdw>
                </a:effectLst>
              </a:rPr>
              <a:t>I would </a:t>
            </a:r>
            <a:r>
              <a:rPr lang="en-US" dirty="0">
                <a:solidFill>
                  <a:schemeClr val="accent1">
                    <a:lumMod val="60000"/>
                    <a:lumOff val="40000"/>
                  </a:schemeClr>
                </a:solidFill>
                <a:effectLst>
                  <a:outerShdw blurRad="38100" dist="38100" dir="2700000" algn="tl">
                    <a:srgbClr val="000000">
                      <a:alpha val="43137"/>
                    </a:srgbClr>
                  </a:outerShdw>
                </a:effectLst>
              </a:rPr>
              <a:t>go outside </a:t>
            </a:r>
            <a:r>
              <a:rPr lang="en-US" dirty="0">
                <a:effectLst>
                  <a:outerShdw blurRad="38100" dist="38100" dir="2700000" algn="tl">
                    <a:srgbClr val="000000">
                      <a:alpha val="43137"/>
                    </a:srgbClr>
                  </a:outerShdw>
                </a:effectLst>
              </a:rPr>
              <a:t>or </a:t>
            </a:r>
            <a:r>
              <a:rPr lang="en-US" dirty="0" smtClean="0">
                <a:effectLst>
                  <a:outerShdw blurRad="38100" dist="38100" dir="2700000" algn="tl">
                    <a:srgbClr val="000000">
                      <a:alpha val="43137"/>
                    </a:srgbClr>
                  </a:outerShdw>
                </a:effectLst>
              </a:rPr>
              <a:t>close </a:t>
            </a:r>
            <a:r>
              <a:rPr lang="en-US" dirty="0">
                <a:effectLst>
                  <a:outerShdw blurRad="38100" dist="38100" dir="2700000" algn="tl">
                    <a:srgbClr val="000000">
                      <a:alpha val="43137"/>
                    </a:srgbClr>
                  </a:outerShdw>
                </a:effectLst>
              </a:rPr>
              <a:t>the dorm door and </a:t>
            </a:r>
            <a:r>
              <a:rPr lang="en-US" dirty="0">
                <a:solidFill>
                  <a:schemeClr val="accent1">
                    <a:lumMod val="60000"/>
                    <a:lumOff val="40000"/>
                  </a:schemeClr>
                </a:solidFill>
                <a:effectLst>
                  <a:outerShdw blurRad="38100" dist="38100" dir="2700000" algn="tl">
                    <a:srgbClr val="000000">
                      <a:alpha val="43137"/>
                    </a:srgbClr>
                  </a:outerShdw>
                </a:effectLst>
              </a:rPr>
              <a:t>curl up in bed</a:t>
            </a:r>
            <a:r>
              <a:rPr lang="en-US" dirty="0" smtClean="0">
                <a:effectLst>
                  <a:outerShdw blurRad="38100" dist="38100" dir="2700000" algn="tl">
                    <a:srgbClr val="000000">
                      <a:alpha val="43137"/>
                    </a:srgbClr>
                  </a:outerShdw>
                </a:effectLst>
              </a:rPr>
              <a:t>.</a:t>
            </a:r>
          </a:p>
          <a:p>
            <a:r>
              <a:rPr lang="en-US" dirty="0">
                <a:effectLst>
                  <a:outerShdw blurRad="38100" dist="38100" dir="2700000" algn="tl">
                    <a:srgbClr val="000000">
                      <a:alpha val="43137"/>
                    </a:srgbClr>
                  </a:outerShdw>
                </a:effectLst>
              </a:rPr>
              <a:t>I would </a:t>
            </a:r>
            <a:r>
              <a:rPr lang="en-US" dirty="0" smtClean="0">
                <a:solidFill>
                  <a:schemeClr val="accent1">
                    <a:lumMod val="60000"/>
                    <a:lumOff val="40000"/>
                  </a:schemeClr>
                </a:solidFill>
                <a:effectLst>
                  <a:outerShdw blurRad="38100" dist="38100" dir="2700000" algn="tl">
                    <a:srgbClr val="000000">
                      <a:alpha val="43137"/>
                    </a:srgbClr>
                  </a:outerShdw>
                </a:effectLst>
              </a:rPr>
              <a:t>turn my </a:t>
            </a:r>
            <a:r>
              <a:rPr lang="en-US" dirty="0">
                <a:solidFill>
                  <a:schemeClr val="accent1">
                    <a:lumMod val="60000"/>
                    <a:lumOff val="40000"/>
                  </a:schemeClr>
                </a:solidFill>
                <a:effectLst>
                  <a:outerShdw blurRad="38100" dist="38100" dir="2700000" algn="tl">
                    <a:srgbClr val="000000">
                      <a:alpha val="43137"/>
                    </a:srgbClr>
                  </a:outerShdw>
                </a:effectLst>
              </a:rPr>
              <a:t>phone off </a:t>
            </a:r>
            <a:r>
              <a:rPr lang="en-US" dirty="0">
                <a:effectLst>
                  <a:outerShdw blurRad="38100" dist="38100" dir="2700000" algn="tl">
                    <a:srgbClr val="000000">
                      <a:alpha val="43137"/>
                    </a:srgbClr>
                  </a:outerShdw>
                </a:effectLst>
              </a:rPr>
              <a:t>or </a:t>
            </a:r>
            <a:r>
              <a:rPr lang="en-US" dirty="0" smtClean="0">
                <a:effectLst>
                  <a:outerShdw blurRad="38100" dist="38100" dir="2700000" algn="tl">
                    <a:srgbClr val="000000">
                      <a:alpha val="43137"/>
                    </a:srgbClr>
                  </a:outerShdw>
                </a:effectLst>
              </a:rPr>
              <a:t>put </a:t>
            </a:r>
            <a:r>
              <a:rPr lang="en-US" dirty="0">
                <a:effectLst>
                  <a:outerShdw blurRad="38100" dist="38100" dir="2700000" algn="tl">
                    <a:srgbClr val="000000">
                      <a:alpha val="43137"/>
                    </a:srgbClr>
                  </a:outerShdw>
                </a:effectLst>
              </a:rPr>
              <a:t>it where I </a:t>
            </a:r>
            <a:r>
              <a:rPr lang="en-US" dirty="0" smtClean="0">
                <a:effectLst>
                  <a:outerShdw blurRad="38100" dist="38100" dir="2700000" algn="tl">
                    <a:srgbClr val="000000">
                      <a:alpha val="43137"/>
                    </a:srgbClr>
                  </a:outerShdw>
                </a:effectLst>
              </a:rPr>
              <a:t>couldn’t </a:t>
            </a:r>
            <a:r>
              <a:rPr lang="en-US" dirty="0">
                <a:effectLst>
                  <a:outerShdw blurRad="38100" dist="38100" dir="2700000" algn="tl">
                    <a:srgbClr val="000000">
                      <a:alpha val="43137"/>
                    </a:srgbClr>
                  </a:outerShdw>
                </a:effectLst>
              </a:rPr>
              <a:t>see </a:t>
            </a:r>
            <a:r>
              <a:rPr lang="en-US" dirty="0" smtClean="0">
                <a:effectLst>
                  <a:outerShdw blurRad="38100" dist="38100" dir="2700000" algn="tl">
                    <a:srgbClr val="000000">
                      <a:alpha val="43137"/>
                    </a:srgbClr>
                  </a:outerShdw>
                </a:effectLst>
              </a:rPr>
              <a:t>it.</a:t>
            </a:r>
          </a:p>
          <a:p>
            <a:r>
              <a:rPr lang="en-US" dirty="0" smtClean="0">
                <a:effectLst>
                  <a:outerShdw blurRad="38100" dist="38100" dir="2700000" algn="tl">
                    <a:srgbClr val="000000">
                      <a:alpha val="43137"/>
                    </a:srgbClr>
                  </a:outerShdw>
                </a:effectLst>
              </a:rPr>
              <a:t>I would </a:t>
            </a:r>
            <a:r>
              <a:rPr lang="en-US" dirty="0">
                <a:solidFill>
                  <a:schemeClr val="accent1">
                    <a:lumMod val="60000"/>
                    <a:lumOff val="40000"/>
                  </a:schemeClr>
                </a:solidFill>
                <a:effectLst>
                  <a:outerShdw blurRad="38100" dist="38100" dir="2700000" algn="tl">
                    <a:srgbClr val="000000">
                      <a:alpha val="43137"/>
                    </a:srgbClr>
                  </a:outerShdw>
                </a:effectLst>
              </a:rPr>
              <a:t>find a place with no noise</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in </a:t>
            </a:r>
            <a:r>
              <a:rPr lang="en-US" dirty="0">
                <a:effectLst>
                  <a:outerShdw blurRad="38100" dist="38100" dir="2700000" algn="tl">
                    <a:srgbClr val="000000">
                      <a:alpha val="43137"/>
                    </a:srgbClr>
                  </a:outerShdw>
                </a:effectLst>
              </a:rPr>
              <a:t>my </a:t>
            </a:r>
            <a:r>
              <a:rPr lang="en-US" dirty="0" smtClean="0">
                <a:effectLst>
                  <a:outerShdw blurRad="38100" dist="38100" dir="2700000" algn="tl">
                    <a:srgbClr val="000000">
                      <a:alpha val="43137"/>
                    </a:srgbClr>
                  </a:outerShdw>
                </a:effectLst>
              </a:rPr>
              <a:t>car </a:t>
            </a:r>
            <a:r>
              <a:rPr lang="en-US" dirty="0">
                <a:effectLst>
                  <a:outerShdw blurRad="38100" dist="38100" dir="2700000" algn="tl">
                    <a:srgbClr val="000000">
                      <a:alpha val="43137"/>
                    </a:srgbClr>
                  </a:outerShdw>
                </a:effectLst>
              </a:rPr>
              <a:t>or in my room or in a classroom, all of those places led me to be silent towards God</a:t>
            </a:r>
            <a:r>
              <a:rPr lang="en-US" dirty="0" smtClean="0">
                <a:effectLst>
                  <a:outerShdw blurRad="38100" dist="38100" dir="2700000" algn="tl">
                    <a:srgbClr val="000000">
                      <a:alpha val="43137"/>
                    </a:srgbClr>
                  </a:outerShdw>
                </a:effectLst>
              </a:rPr>
              <a:t>.</a:t>
            </a:r>
          </a:p>
          <a:p>
            <a:r>
              <a:rPr lang="en-US" dirty="0">
                <a:effectLst>
                  <a:outerShdw blurRad="38100" dist="38100" dir="2700000" algn="tl">
                    <a:srgbClr val="000000">
                      <a:alpha val="43137"/>
                    </a:srgbClr>
                  </a:outerShdw>
                </a:effectLst>
              </a:rPr>
              <a:t>Believe it or not, </a:t>
            </a:r>
            <a:r>
              <a:rPr lang="en-US" dirty="0">
                <a:solidFill>
                  <a:schemeClr val="accent1">
                    <a:lumMod val="60000"/>
                    <a:lumOff val="40000"/>
                  </a:schemeClr>
                </a:solidFill>
                <a:effectLst>
                  <a:outerShdw blurRad="38100" dist="38100" dir="2700000" algn="tl">
                    <a:srgbClr val="000000">
                      <a:alpha val="43137"/>
                    </a:srgbClr>
                  </a:outerShdw>
                </a:effectLst>
              </a:rPr>
              <a:t>a hot morning shower</a:t>
            </a:r>
            <a:r>
              <a:rPr lang="en-US" dirty="0">
                <a:effectLst>
                  <a:outerShdw blurRad="38100" dist="38100" dir="2700000" algn="tl">
                    <a:srgbClr val="000000">
                      <a:alpha val="43137"/>
                    </a:srgbClr>
                  </a:outerShdw>
                </a:effectLst>
              </a:rPr>
              <a:t>. Yes. This really helped me to relax and just be silent and listen.  </a:t>
            </a:r>
            <a:endParaRPr lang="en-US" dirty="0" smtClean="0">
              <a:effectLst>
                <a:outerShdw blurRad="38100" dist="38100" dir="2700000" algn="tl">
                  <a:srgbClr val="000000">
                    <a:alpha val="43137"/>
                  </a:srgbClr>
                </a:outerShdw>
              </a:effectLst>
            </a:endParaRPr>
          </a:p>
          <a:p>
            <a:r>
              <a:rPr lang="en-US" dirty="0">
                <a:effectLst>
                  <a:outerShdw blurRad="38100" dist="38100" dir="2700000" algn="tl">
                    <a:srgbClr val="000000">
                      <a:alpha val="43137"/>
                    </a:srgbClr>
                  </a:outerShdw>
                </a:effectLst>
              </a:rPr>
              <a:t>I would usually just do it </a:t>
            </a:r>
            <a:r>
              <a:rPr lang="en-US" dirty="0">
                <a:solidFill>
                  <a:schemeClr val="accent1">
                    <a:lumMod val="60000"/>
                    <a:lumOff val="40000"/>
                  </a:schemeClr>
                </a:solidFill>
                <a:effectLst>
                  <a:outerShdw blurRad="38100" dist="38100" dir="2700000" algn="tl">
                    <a:srgbClr val="000000">
                      <a:alpha val="43137"/>
                    </a:srgbClr>
                  </a:outerShdw>
                </a:effectLst>
              </a:rPr>
              <a:t>whenever I ran</a:t>
            </a:r>
            <a:r>
              <a:rPr lang="en-US" dirty="0">
                <a:effectLst>
                  <a:outerShdw blurRad="38100" dist="38100" dir="2700000" algn="tl">
                    <a:srgbClr val="000000">
                      <a:alpha val="43137"/>
                    </a:srgbClr>
                  </a:outerShdw>
                </a:effectLst>
              </a:rPr>
              <a:t>. </a:t>
            </a:r>
            <a:endParaRPr lang="en-US" dirty="0" smtClean="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I </a:t>
            </a:r>
            <a:r>
              <a:rPr lang="en-US" dirty="0">
                <a:solidFill>
                  <a:schemeClr val="accent1">
                    <a:lumMod val="60000"/>
                    <a:lumOff val="40000"/>
                  </a:schemeClr>
                </a:solidFill>
                <a:effectLst>
                  <a:outerShdw blurRad="38100" dist="38100" dir="2700000" algn="tl">
                    <a:srgbClr val="000000">
                      <a:alpha val="43137"/>
                    </a:srgbClr>
                  </a:outerShdw>
                </a:effectLst>
              </a:rPr>
              <a:t>listened to an app </a:t>
            </a:r>
            <a:r>
              <a:rPr lang="en-US" dirty="0" smtClean="0">
                <a:effectLst>
                  <a:outerShdw blurRad="38100" dist="38100" dir="2700000" algn="tl">
                    <a:srgbClr val="000000">
                      <a:alpha val="43137"/>
                    </a:srgbClr>
                  </a:outerShdw>
                </a:effectLst>
              </a:rPr>
              <a:t>called Relax Melodies. </a:t>
            </a:r>
            <a:r>
              <a:rPr lang="en-US" dirty="0">
                <a:effectLst>
                  <a:outerShdw blurRad="38100" dist="38100" dir="2700000" algn="tl">
                    <a:srgbClr val="000000">
                      <a:alpha val="43137"/>
                    </a:srgbClr>
                  </a:outerShdw>
                </a:effectLst>
              </a:rPr>
              <a:t>It helped me tune into God and </a:t>
            </a:r>
            <a:r>
              <a:rPr lang="en-US" dirty="0" smtClean="0">
                <a:effectLst>
                  <a:outerShdw blurRad="38100" dist="38100" dir="2700000" algn="tl">
                    <a:srgbClr val="000000">
                      <a:alpha val="43137"/>
                    </a:srgbClr>
                  </a:outerShdw>
                </a:effectLst>
              </a:rPr>
              <a:t>tune out the world.</a:t>
            </a:r>
            <a:r>
              <a:rPr lang="en-US"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332229537"/>
      </p:ext>
    </p:extLst>
  </p:cSld>
  <p:clrMapOvr>
    <a:masterClrMapping/>
  </p:clrMapOvr>
  <p:transition advTm="1975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1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2500"/>
                            </p:stCondLst>
                            <p:childTnLst>
                              <p:par>
                                <p:cTn id="15" presetID="12" presetClass="entr" presetSubtype="4" fill="hold" grpId="0" nodeType="afterEffect">
                                  <p:stCondLst>
                                    <p:cond delay="1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4500"/>
                            </p:stCondLst>
                            <p:childTnLst>
                              <p:par>
                                <p:cTn id="20" presetID="12" presetClass="entr" presetSubtype="4" fill="hold" grpId="0" nodeType="afterEffect">
                                  <p:stCondLst>
                                    <p:cond delay="2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par>
                          <p:cTn id="24" fill="hold">
                            <p:stCondLst>
                              <p:cond delay="7500"/>
                            </p:stCondLst>
                            <p:childTnLst>
                              <p:par>
                                <p:cTn id="25" presetID="12" presetClass="entr" presetSubtype="4" fill="hold" grpId="0" nodeType="afterEffect">
                                  <p:stCondLst>
                                    <p:cond delay="2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childTnLst>
                          </p:cTn>
                        </p:par>
                        <p:par>
                          <p:cTn id="29" fill="hold">
                            <p:stCondLst>
                              <p:cond delay="10500"/>
                            </p:stCondLst>
                            <p:childTnLst>
                              <p:par>
                                <p:cTn id="30" presetID="12" presetClass="entr" presetSubtype="4" fill="hold" grpId="0" nodeType="afterEffect">
                                  <p:stCondLst>
                                    <p:cond delay="1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If you were to repeat this Challenge, how might you </a:t>
            </a:r>
            <a:r>
              <a:rPr lang="en-US" b="1" dirty="0"/>
              <a:t>modify it</a:t>
            </a:r>
            <a:r>
              <a:rPr lang="en-US" dirty="0"/>
              <a:t>? </a:t>
            </a:r>
          </a:p>
        </p:txBody>
      </p:sp>
      <p:sp>
        <p:nvSpPr>
          <p:cNvPr id="3" name="Text Placeholder 2"/>
          <p:cNvSpPr>
            <a:spLocks noGrp="1"/>
          </p:cNvSpPr>
          <p:nvPr>
            <p:ph type="body" sz="quarter" idx="10"/>
          </p:nvPr>
        </p:nvSpPr>
        <p:spPr>
          <a:xfrm>
            <a:off x="508000" y="1751538"/>
            <a:ext cx="11176000" cy="3151632"/>
          </a:xfrm>
        </p:spPr>
        <p:txBody>
          <a:bodyPr/>
          <a:lstStyle/>
          <a:p>
            <a:pPr>
              <a:tabLst>
                <a:tab pos="1201738" algn="l"/>
              </a:tabLst>
            </a:pPr>
            <a:r>
              <a:rPr lang="en-US" dirty="0" smtClean="0"/>
              <a:t>34 – </a:t>
            </a:r>
            <a:r>
              <a:rPr lang="en-US" dirty="0"/>
              <a:t>	</a:t>
            </a:r>
            <a:r>
              <a:rPr lang="en-US" dirty="0" smtClean="0"/>
              <a:t>Make no </a:t>
            </a:r>
            <a:r>
              <a:rPr lang="en-US" dirty="0"/>
              <a:t>change</a:t>
            </a:r>
          </a:p>
          <a:p>
            <a:pPr>
              <a:tabLst>
                <a:tab pos="1201738" algn="l"/>
              </a:tabLst>
            </a:pPr>
            <a:r>
              <a:rPr lang="en-US" dirty="0" smtClean="0"/>
              <a:t>  9 – </a:t>
            </a:r>
            <a:r>
              <a:rPr lang="en-US" dirty="0"/>
              <a:t>	More daily reps</a:t>
            </a:r>
          </a:p>
          <a:p>
            <a:pPr>
              <a:tabLst>
                <a:tab pos="1201738" algn="l"/>
              </a:tabLst>
            </a:pPr>
            <a:r>
              <a:rPr lang="en-US" dirty="0" smtClean="0"/>
              <a:t>  5 – </a:t>
            </a:r>
            <a:r>
              <a:rPr lang="en-US" dirty="0"/>
              <a:t>	Accountability groups or pairs</a:t>
            </a:r>
          </a:p>
          <a:p>
            <a:pPr>
              <a:tabLst>
                <a:tab pos="1201738" algn="l"/>
              </a:tabLst>
            </a:pPr>
            <a:r>
              <a:rPr lang="en-US" dirty="0" smtClean="0"/>
              <a:t>  3 – </a:t>
            </a:r>
            <a:r>
              <a:rPr lang="en-US" dirty="0"/>
              <a:t>	More articles</a:t>
            </a:r>
          </a:p>
          <a:p>
            <a:pPr>
              <a:tabLst>
                <a:tab pos="1201738" algn="l"/>
              </a:tabLst>
            </a:pPr>
            <a:r>
              <a:rPr lang="en-US" dirty="0" smtClean="0"/>
              <a:t>  3 – </a:t>
            </a:r>
            <a:r>
              <a:rPr lang="en-US" dirty="0"/>
              <a:t>	More </a:t>
            </a:r>
            <a:r>
              <a:rPr lang="en-US" dirty="0">
                <a:hlinkClick r:id="rId2"/>
              </a:rPr>
              <a:t>Remind.com</a:t>
            </a:r>
            <a:r>
              <a:rPr lang="en-US" dirty="0" smtClean="0"/>
              <a:t> texts to my cell</a:t>
            </a:r>
            <a:endParaRPr lang="en-US" dirty="0"/>
          </a:p>
          <a:p>
            <a:endParaRPr lang="en-US" dirty="0"/>
          </a:p>
        </p:txBody>
      </p:sp>
    </p:spTree>
    <p:extLst>
      <p:ext uri="{BB962C8B-B14F-4D97-AF65-F5344CB8AC3E}">
        <p14:creationId xmlns:p14="http://schemas.microsoft.com/office/powerpoint/2010/main" val="2703855678"/>
      </p:ext>
    </p:extLst>
  </p:cSld>
  <p:clrMapOvr>
    <a:masterClrMapping/>
  </p:clrMapOvr>
  <p:transition advTm="10084">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If you were to repeat this Challenge, how might you </a:t>
            </a:r>
            <a:r>
              <a:rPr lang="en-US" b="1" dirty="0"/>
              <a:t>modify it</a:t>
            </a:r>
            <a:r>
              <a:rPr lang="en-US" dirty="0"/>
              <a:t>? </a:t>
            </a:r>
          </a:p>
        </p:txBody>
      </p:sp>
      <p:sp>
        <p:nvSpPr>
          <p:cNvPr id="3" name="Text Placeholder 2"/>
          <p:cNvSpPr>
            <a:spLocks noGrp="1"/>
          </p:cNvSpPr>
          <p:nvPr>
            <p:ph type="body" sz="quarter" idx="10"/>
          </p:nvPr>
        </p:nvSpPr>
        <p:spPr>
          <a:xfrm>
            <a:off x="508000" y="1998345"/>
            <a:ext cx="11176000" cy="2954655"/>
          </a:xfrm>
        </p:spPr>
        <p:txBody>
          <a:bodyPr/>
          <a:lstStyle/>
          <a:p>
            <a:r>
              <a:rPr lang="en-US" dirty="0">
                <a:effectLst>
                  <a:outerShdw blurRad="38100" dist="38100" dir="2700000" algn="tl">
                    <a:srgbClr val="000000">
                      <a:alpha val="43137"/>
                    </a:srgbClr>
                  </a:outerShdw>
                </a:effectLst>
              </a:rPr>
              <a:t>I would </a:t>
            </a:r>
            <a:r>
              <a:rPr lang="en-US" dirty="0">
                <a:solidFill>
                  <a:schemeClr val="accent1">
                    <a:lumMod val="60000"/>
                    <a:lumOff val="40000"/>
                  </a:schemeClr>
                </a:solidFill>
                <a:effectLst>
                  <a:outerShdw blurRad="38100" dist="38100" dir="2700000" algn="tl">
                    <a:srgbClr val="000000">
                      <a:alpha val="43137"/>
                    </a:srgbClr>
                  </a:outerShdw>
                </a:effectLst>
              </a:rPr>
              <a:t>try to be silent </a:t>
            </a:r>
            <a:r>
              <a:rPr lang="en-US" dirty="0">
                <a:effectLst>
                  <a:outerShdw blurRad="38100" dist="38100" dir="2700000" algn="tl">
                    <a:srgbClr val="000000">
                      <a:alpha val="43137"/>
                    </a:srgbClr>
                  </a:outerShdw>
                </a:effectLst>
              </a:rPr>
              <a:t>for </a:t>
            </a:r>
            <a:r>
              <a:rPr lang="en-US" dirty="0">
                <a:solidFill>
                  <a:schemeClr val="accent1">
                    <a:lumMod val="60000"/>
                    <a:lumOff val="40000"/>
                  </a:schemeClr>
                </a:solidFill>
                <a:effectLst>
                  <a:outerShdw blurRad="38100" dist="38100" dir="2700000" algn="tl">
                    <a:srgbClr val="000000">
                      <a:alpha val="43137"/>
                    </a:srgbClr>
                  </a:outerShdw>
                </a:effectLst>
              </a:rPr>
              <a:t>more than </a:t>
            </a:r>
            <a:r>
              <a:rPr lang="en-US" dirty="0">
                <a:effectLst>
                  <a:outerShdw blurRad="38100" dist="38100" dir="2700000" algn="tl">
                    <a:srgbClr val="000000">
                      <a:alpha val="43137"/>
                    </a:srgbClr>
                  </a:outerShdw>
                </a:effectLst>
              </a:rPr>
              <a:t>just </a:t>
            </a:r>
            <a:r>
              <a:rPr lang="en-US" dirty="0">
                <a:solidFill>
                  <a:schemeClr val="accent1">
                    <a:lumMod val="60000"/>
                    <a:lumOff val="40000"/>
                  </a:schemeClr>
                </a:solidFill>
                <a:effectLst>
                  <a:outerShdw blurRad="38100" dist="38100" dir="2700000" algn="tl">
                    <a:srgbClr val="000000">
                      <a:alpha val="43137"/>
                    </a:srgbClr>
                  </a:outerShdw>
                </a:effectLst>
              </a:rPr>
              <a:t>once a day</a:t>
            </a:r>
            <a:r>
              <a:rPr lang="en-US" dirty="0">
                <a:effectLst>
                  <a:outerShdw blurRad="38100" dist="38100" dir="2700000" algn="tl">
                    <a:srgbClr val="000000">
                      <a:alpha val="43137"/>
                    </a:srgbClr>
                  </a:outerShdw>
                </a:effectLst>
              </a:rPr>
              <a:t>. </a:t>
            </a:r>
            <a:endParaRPr lang="en-US" dirty="0" smtClean="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I </a:t>
            </a:r>
            <a:r>
              <a:rPr lang="en-US" dirty="0">
                <a:effectLst>
                  <a:outerShdw blurRad="38100" dist="38100" dir="2700000" algn="tl">
                    <a:srgbClr val="000000">
                      <a:alpha val="43137"/>
                    </a:srgbClr>
                  </a:outerShdw>
                </a:effectLst>
              </a:rPr>
              <a:t>loved it!! Only thing might be to start an accountability </a:t>
            </a:r>
            <a:r>
              <a:rPr lang="en-US" dirty="0" smtClean="0">
                <a:effectLst>
                  <a:outerShdw blurRad="38100" dist="38100" dir="2700000" algn="tl">
                    <a:srgbClr val="000000">
                      <a:alpha val="43137"/>
                    </a:srgbClr>
                  </a:outerShdw>
                </a:effectLst>
              </a:rPr>
              <a:t>group or </a:t>
            </a:r>
            <a:r>
              <a:rPr lang="en-US" dirty="0">
                <a:solidFill>
                  <a:schemeClr val="accent1">
                    <a:lumMod val="60000"/>
                    <a:lumOff val="40000"/>
                  </a:schemeClr>
                </a:solidFill>
                <a:effectLst>
                  <a:outerShdw blurRad="38100" dist="38100" dir="2700000" algn="tl">
                    <a:srgbClr val="000000">
                      <a:alpha val="43137"/>
                    </a:srgbClr>
                  </a:outerShdw>
                </a:effectLst>
              </a:rPr>
              <a:t>have an accountability partner</a:t>
            </a:r>
            <a:r>
              <a:rPr lang="en-US" dirty="0" smtClean="0">
                <a:effectLst>
                  <a:outerShdw blurRad="38100" dist="38100" dir="2700000" algn="tl">
                    <a:srgbClr val="000000">
                      <a:alpha val="43137"/>
                    </a:srgbClr>
                  </a:outerShdw>
                </a:effectLst>
              </a:rPr>
              <a:t>.</a:t>
            </a:r>
          </a:p>
          <a:p>
            <a:r>
              <a:rPr lang="en-US" dirty="0">
                <a:effectLst>
                  <a:outerShdw blurRad="38100" dist="38100" dir="2700000" algn="tl">
                    <a:srgbClr val="000000">
                      <a:alpha val="43137"/>
                    </a:srgbClr>
                  </a:outerShdw>
                </a:effectLst>
              </a:rPr>
              <a:t>I would </a:t>
            </a:r>
            <a:r>
              <a:rPr lang="en-US" dirty="0">
                <a:solidFill>
                  <a:schemeClr val="accent1">
                    <a:lumMod val="60000"/>
                    <a:lumOff val="40000"/>
                  </a:schemeClr>
                </a:solidFill>
                <a:effectLst>
                  <a:outerShdw blurRad="38100" dist="38100" dir="2700000" algn="tl">
                    <a:srgbClr val="000000">
                      <a:alpha val="43137"/>
                    </a:srgbClr>
                  </a:outerShdw>
                </a:effectLst>
              </a:rPr>
              <a:t>read more excerpts </a:t>
            </a:r>
            <a:r>
              <a:rPr lang="en-US" dirty="0" smtClean="0">
                <a:effectLst>
                  <a:outerShdw blurRad="38100" dist="38100" dir="2700000" algn="tl">
                    <a:srgbClr val="000000">
                      <a:alpha val="43137"/>
                    </a:srgbClr>
                  </a:outerShdw>
                </a:effectLst>
              </a:rPr>
              <a:t>beforehand to </a:t>
            </a:r>
            <a:r>
              <a:rPr lang="en-US" dirty="0">
                <a:effectLst>
                  <a:outerShdw blurRad="38100" dist="38100" dir="2700000" algn="tl">
                    <a:srgbClr val="000000">
                      <a:alpha val="43137"/>
                    </a:srgbClr>
                  </a:outerShdw>
                </a:effectLst>
              </a:rPr>
              <a:t>think </a:t>
            </a:r>
            <a:r>
              <a:rPr lang="en-US" dirty="0" smtClean="0">
                <a:effectLst>
                  <a:outerShdw blurRad="38100" dist="38100" dir="2700000" algn="tl">
                    <a:srgbClr val="000000">
                      <a:alpha val="43137"/>
                    </a:srgbClr>
                  </a:outerShdw>
                </a:effectLst>
              </a:rPr>
              <a:t>about. </a:t>
            </a:r>
            <a:r>
              <a:rPr lang="en-US" dirty="0">
                <a:effectLst>
                  <a:outerShdw blurRad="38100" dist="38100" dir="2700000" algn="tl">
                    <a:srgbClr val="000000">
                      <a:alpha val="43137"/>
                    </a:srgbClr>
                  </a:outerShdw>
                </a:effectLst>
              </a:rPr>
              <a:t>They got my mind </a:t>
            </a:r>
            <a:r>
              <a:rPr lang="en-US" dirty="0" smtClean="0">
                <a:effectLst>
                  <a:outerShdw blurRad="38100" dist="38100" dir="2700000" algn="tl">
                    <a:srgbClr val="000000">
                      <a:alpha val="43137"/>
                    </a:srgbClr>
                  </a:outerShdw>
                </a:effectLst>
              </a:rPr>
              <a:t>ready to be silent. They focused my thoughts.</a:t>
            </a:r>
          </a:p>
          <a:p>
            <a:r>
              <a:rPr lang="en-US" dirty="0" smtClean="0">
                <a:effectLst>
                  <a:outerShdw blurRad="38100" dist="38100" dir="2700000" algn="tl">
                    <a:srgbClr val="000000">
                      <a:alpha val="43137"/>
                    </a:srgbClr>
                  </a:outerShdw>
                </a:effectLst>
              </a:rPr>
              <a:t>I’d like to have </a:t>
            </a:r>
            <a:r>
              <a:rPr lang="en-US" dirty="0" smtClean="0">
                <a:solidFill>
                  <a:schemeClr val="accent1">
                    <a:lumMod val="60000"/>
                    <a:lumOff val="40000"/>
                  </a:schemeClr>
                </a:solidFill>
                <a:effectLst>
                  <a:outerShdw blurRad="38100" dist="38100" dir="2700000" algn="tl">
                    <a:srgbClr val="000000">
                      <a:alpha val="43137"/>
                    </a:srgbClr>
                  </a:outerShdw>
                </a:effectLst>
              </a:rPr>
              <a:t>Remind.com </a:t>
            </a:r>
            <a:r>
              <a:rPr lang="en-US" dirty="0">
                <a:solidFill>
                  <a:schemeClr val="accent1">
                    <a:lumMod val="60000"/>
                    <a:lumOff val="40000"/>
                  </a:schemeClr>
                </a:solidFill>
                <a:effectLst>
                  <a:outerShdw blurRad="38100" dist="38100" dir="2700000" algn="tl">
                    <a:srgbClr val="000000">
                      <a:alpha val="43137"/>
                    </a:srgbClr>
                  </a:outerShdw>
                </a:effectLst>
              </a:rPr>
              <a:t>texts </a:t>
            </a:r>
            <a:r>
              <a:rPr lang="en-US" dirty="0" smtClean="0">
                <a:effectLst>
                  <a:outerShdw blurRad="38100" dist="38100" dir="2700000" algn="tl">
                    <a:srgbClr val="000000">
                      <a:alpha val="43137"/>
                    </a:srgbClr>
                  </a:outerShdw>
                </a:effectLst>
              </a:rPr>
              <a:t>everyday. </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4310539"/>
      </p:ext>
    </p:extLst>
  </p:cSld>
  <p:clrMapOvr>
    <a:masterClrMapping/>
  </p:clrMapOvr>
  <p:transition advTm="1572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3000"/>
                            </p:stCondLst>
                            <p:childTnLst>
                              <p:par>
                                <p:cTn id="15" presetID="12" presetClass="entr" presetSubtype="4" fill="hold" grpId="0" nodeType="afterEffect">
                                  <p:stCondLst>
                                    <p:cond delay="2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6000"/>
                            </p:stCondLst>
                            <p:childTnLst>
                              <p:par>
                                <p:cTn id="20" presetID="12" presetClass="entr" presetSubtype="4" fill="hold" grpId="0" nodeType="afterEffect">
                                  <p:stCondLst>
                                    <p:cond delay="2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664797"/>
          </a:xfrm>
        </p:spPr>
        <p:txBody>
          <a:bodyPr/>
          <a:lstStyle/>
          <a:p>
            <a:r>
              <a:rPr lang="en-US" b="1" dirty="0" smtClean="0"/>
              <a:t>Louis </a:t>
            </a:r>
            <a:r>
              <a:rPr lang="en-US" b="1" dirty="0" err="1" smtClean="0"/>
              <a:t>Spivak</a:t>
            </a:r>
            <a:r>
              <a:rPr lang="en-US" b="1" dirty="0" smtClean="0"/>
              <a:t> </a:t>
            </a:r>
            <a:r>
              <a:rPr lang="en-US" dirty="0" smtClean="0"/>
              <a:t>in </a:t>
            </a:r>
            <a:r>
              <a:rPr lang="en-US" i="1" dirty="0" err="1" smtClean="0"/>
              <a:t>Relevant's</a:t>
            </a:r>
            <a:r>
              <a:rPr lang="en-US" dirty="0" smtClean="0"/>
              <a:t> Nov/Dec 2014 issue</a:t>
            </a:r>
            <a:endParaRPr lang="en-US" dirty="0"/>
          </a:p>
        </p:txBody>
      </p:sp>
      <p:sp>
        <p:nvSpPr>
          <p:cNvPr id="3" name="Text Placeholder 2"/>
          <p:cNvSpPr>
            <a:spLocks noGrp="1"/>
          </p:cNvSpPr>
          <p:nvPr>
            <p:ph type="body" sz="quarter" idx="10"/>
          </p:nvPr>
        </p:nvSpPr>
        <p:spPr>
          <a:xfrm>
            <a:off x="508000" y="1371600"/>
            <a:ext cx="5588000" cy="3693319"/>
          </a:xfrm>
        </p:spPr>
        <p:txBody>
          <a:bodyPr/>
          <a:lstStyle/>
          <a:p>
            <a:r>
              <a:rPr lang="en-US" sz="4000" dirty="0" smtClean="0"/>
              <a:t>Silence </a:t>
            </a:r>
            <a:r>
              <a:rPr lang="en-US" sz="4000" dirty="0"/>
              <a:t>is almost extinct. </a:t>
            </a:r>
            <a:endParaRPr lang="en-US" sz="4000" dirty="0" smtClean="0"/>
          </a:p>
          <a:p>
            <a:r>
              <a:rPr lang="en-US" sz="4000" dirty="0" smtClean="0"/>
              <a:t>We </a:t>
            </a:r>
            <a:r>
              <a:rPr lang="en-US" sz="4000" dirty="0"/>
              <a:t>think we have to listen to the cultural roar. </a:t>
            </a:r>
            <a:endParaRPr lang="en-US" sz="4000" dirty="0" smtClean="0"/>
          </a:p>
          <a:p>
            <a:r>
              <a:rPr lang="en-US" sz="4000" dirty="0" smtClean="0"/>
              <a:t>Silence </a:t>
            </a:r>
            <a:r>
              <a:rPr lang="en-US" sz="4000" dirty="0"/>
              <a:t>helps us feel. </a:t>
            </a:r>
            <a:endParaRPr lang="en-US" sz="4000" dirty="0" smtClean="0"/>
          </a:p>
          <a:p>
            <a:r>
              <a:rPr lang="en-US" sz="4000" dirty="0" smtClean="0"/>
              <a:t>Choosing </a:t>
            </a:r>
            <a:r>
              <a:rPr lang="en-US" sz="4000" dirty="0"/>
              <a:t>quiet requires courage. </a:t>
            </a:r>
          </a:p>
        </p:txBody>
      </p:sp>
      <p:pic>
        <p:nvPicPr>
          <p:cNvPr id="4" name="Picture 3"/>
          <p:cNvPicPr>
            <a:picLocks noChangeAspect="1"/>
          </p:cNvPicPr>
          <p:nvPr/>
        </p:nvPicPr>
        <p:blipFill rotWithShape="1">
          <a:blip r:embed="rId2"/>
          <a:srcRect t="13737" r="39441" b="4771"/>
          <a:stretch/>
        </p:blipFill>
        <p:spPr>
          <a:xfrm>
            <a:off x="6371464" y="1371600"/>
            <a:ext cx="5312535" cy="3810000"/>
          </a:xfrm>
          <a:prstGeom prst="rect">
            <a:avLst/>
          </a:prstGeom>
        </p:spPr>
      </p:pic>
      <p:sp>
        <p:nvSpPr>
          <p:cNvPr id="6" name="Text Placeholder 2"/>
          <p:cNvSpPr txBox="1">
            <a:spLocks/>
          </p:cNvSpPr>
          <p:nvPr/>
        </p:nvSpPr>
        <p:spPr>
          <a:xfrm>
            <a:off x="6371464" y="5438203"/>
            <a:ext cx="5287136" cy="886397"/>
          </a:xfrm>
          <a:prstGeom prst="rect">
            <a:avLst/>
          </a:prstGeom>
          <a:effectLst>
            <a:outerShdw blurRad="50800" dist="38100" dir="2700000" algn="tl" rotWithShape="0">
              <a:prstClr val="black">
                <a:alpha val="40000"/>
              </a:prstClr>
            </a:outerShdw>
          </a:effectLst>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dirty="0"/>
              <a:t>This worthy read was found by Whitney Newman</a:t>
            </a:r>
            <a:r>
              <a:rPr lang="en-US" dirty="0" smtClean="0"/>
              <a:t>.</a:t>
            </a:r>
            <a:endParaRPr lang="en-US" dirty="0"/>
          </a:p>
        </p:txBody>
      </p:sp>
    </p:spTree>
    <p:extLst>
      <p:ext uri="{BB962C8B-B14F-4D97-AF65-F5344CB8AC3E}">
        <p14:creationId xmlns:p14="http://schemas.microsoft.com/office/powerpoint/2010/main" val="2548567826"/>
      </p:ext>
    </p:extLst>
  </p:cSld>
  <p:clrMapOvr>
    <a:masterClrMapping/>
  </p:clrMapOvr>
  <p:transition advTm="1531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000" fill="hold"/>
                                        <p:tgtEl>
                                          <p:spTgt spid="4"/>
                                        </p:tgtEl>
                                        <p:attrNameLst>
                                          <p:attrName>ppt_x</p:attrName>
                                        </p:attrNameLst>
                                      </p:cBhvr>
                                      <p:tavLst>
                                        <p:tav tm="0">
                                          <p:val>
                                            <p:strVal val="1+#ppt_w/2"/>
                                          </p:val>
                                        </p:tav>
                                        <p:tav tm="100000">
                                          <p:val>
                                            <p:strVal val="#ppt_x"/>
                                          </p:val>
                                        </p:tav>
                                      </p:tavLst>
                                    </p:anim>
                                    <p:anim calcmode="lin" valueType="num">
                                      <p:cBhvr additive="base">
                                        <p:cTn id="13" dur="20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2500"/>
                            </p:stCondLst>
                            <p:childTnLst>
                              <p:par>
                                <p:cTn id="15" presetID="12" presetClass="entr" presetSubtype="4" fill="hold" grpId="0" nodeType="afterEffect">
                                  <p:stCondLst>
                                    <p:cond delay="100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0" end="0"/>
                                            </p:txEl>
                                          </p:spTgt>
                                        </p:tgtEl>
                                      </p:cBhvr>
                                    </p:animEffect>
                                  </p:childTnLst>
                                </p:cTn>
                              </p:par>
                            </p:childTnLst>
                          </p:cTn>
                        </p:par>
                        <p:par>
                          <p:cTn id="19" fill="hold">
                            <p:stCondLst>
                              <p:cond delay="4000"/>
                            </p:stCondLst>
                            <p:childTnLst>
                              <p:par>
                                <p:cTn id="20" presetID="12" presetClass="entr" presetSubtype="4" fill="hold" grpId="0" nodeType="afterEffect">
                                  <p:stCondLst>
                                    <p:cond delay="100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1" end="1"/>
                                            </p:txEl>
                                          </p:spTgt>
                                        </p:tgtEl>
                                      </p:cBhvr>
                                    </p:animEffect>
                                  </p:childTnLst>
                                </p:cTn>
                              </p:par>
                            </p:childTnLst>
                          </p:cTn>
                        </p:par>
                        <p:par>
                          <p:cTn id="24" fill="hold">
                            <p:stCondLst>
                              <p:cond delay="5500"/>
                            </p:stCondLst>
                            <p:childTnLst>
                              <p:par>
                                <p:cTn id="25" presetID="12" presetClass="entr" presetSubtype="4" fill="hold" grpId="0" nodeType="afterEffect">
                                  <p:stCondLst>
                                    <p:cond delay="100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2" end="2"/>
                                            </p:txEl>
                                          </p:spTgt>
                                        </p:tgtEl>
                                      </p:cBhvr>
                                    </p:animEffect>
                                  </p:childTnLst>
                                </p:cTn>
                              </p:par>
                            </p:childTnLst>
                          </p:cTn>
                        </p:par>
                        <p:par>
                          <p:cTn id="29" fill="hold">
                            <p:stCondLst>
                              <p:cond delay="7000"/>
                            </p:stCondLst>
                            <p:childTnLst>
                              <p:par>
                                <p:cTn id="30" presetID="12" presetClass="entr" presetSubtype="4" fill="hold" grpId="0" nodeType="afterEffect">
                                  <p:stCondLst>
                                    <p:cond delay="100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3" end="3"/>
                                            </p:txEl>
                                          </p:spTgt>
                                        </p:tgtEl>
                                      </p:cBhvr>
                                    </p:animEffect>
                                  </p:childTnLst>
                                </p:cTn>
                              </p:par>
                            </p:childTnLst>
                          </p:cTn>
                        </p:par>
                        <p:par>
                          <p:cTn id="34" fill="hold">
                            <p:stCondLst>
                              <p:cond delay="8500"/>
                            </p:stCondLst>
                            <p:childTnLst>
                              <p:par>
                                <p:cTn id="35" presetID="12" presetClass="entr" presetSubtype="4" fill="hold" grpId="0" nodeType="afterEffect">
                                  <p:stCondLst>
                                    <p:cond delay="100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p:tgtEl>
                                          <p:spTgt spid="6"/>
                                        </p:tgtEl>
                                        <p:attrNameLst>
                                          <p:attrName>ppt_y</p:attrName>
                                        </p:attrNameLst>
                                      </p:cBhvr>
                                      <p:tavLst>
                                        <p:tav tm="0">
                                          <p:val>
                                            <p:strVal val="#ppt_y+#ppt_h*1.125000"/>
                                          </p:val>
                                        </p:tav>
                                        <p:tav tm="100000">
                                          <p:val>
                                            <p:strVal val="#ppt_y"/>
                                          </p:val>
                                        </p:tav>
                                      </p:tavLst>
                                    </p:anim>
                                    <p:animEffect transition="in" filter="wipe(up)">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218795"/>
          </a:xfrm>
        </p:spPr>
        <p:txBody>
          <a:bodyPr/>
          <a:lstStyle/>
          <a:p>
            <a:r>
              <a:rPr lang="en-US" sz="4400" dirty="0"/>
              <a:t>Do you have any </a:t>
            </a:r>
            <a:r>
              <a:rPr lang="en-US" sz="4400" b="1" dirty="0"/>
              <a:t>additional observations </a:t>
            </a:r>
            <a:r>
              <a:rPr lang="en-US" sz="4400" dirty="0"/>
              <a:t>or thoughts that you would like to share with St. John? </a:t>
            </a:r>
          </a:p>
        </p:txBody>
      </p:sp>
      <p:sp>
        <p:nvSpPr>
          <p:cNvPr id="3" name="Text Placeholder 2"/>
          <p:cNvSpPr>
            <a:spLocks noGrp="1"/>
          </p:cNvSpPr>
          <p:nvPr>
            <p:ph type="body" sz="quarter" idx="10"/>
          </p:nvPr>
        </p:nvSpPr>
        <p:spPr>
          <a:xfrm>
            <a:off x="508000" y="1751538"/>
            <a:ext cx="11176000" cy="4235006"/>
          </a:xfrm>
        </p:spPr>
        <p:txBody>
          <a:bodyPr/>
          <a:lstStyle/>
          <a:p>
            <a:pPr>
              <a:tabLst>
                <a:tab pos="1255713" algn="l"/>
              </a:tabLst>
            </a:pPr>
            <a:r>
              <a:rPr lang="en-US" dirty="0" smtClean="0"/>
              <a:t>17 – Thanks </a:t>
            </a:r>
            <a:r>
              <a:rPr lang="en-US" dirty="0"/>
              <a:t>for the Challenge</a:t>
            </a:r>
          </a:p>
          <a:p>
            <a:pPr>
              <a:tabLst>
                <a:tab pos="1255713" algn="l"/>
              </a:tabLst>
            </a:pPr>
            <a:r>
              <a:rPr lang="en-US" dirty="0" smtClean="0"/>
              <a:t>  4 – The </a:t>
            </a:r>
            <a:r>
              <a:rPr lang="en-US" dirty="0">
                <a:hlinkClick r:id="rId2"/>
              </a:rPr>
              <a:t>Remind.com</a:t>
            </a:r>
            <a:r>
              <a:rPr lang="en-US" dirty="0" smtClean="0"/>
              <a:t> texts helped</a:t>
            </a:r>
            <a:endParaRPr lang="en-US" dirty="0"/>
          </a:p>
          <a:p>
            <a:pPr>
              <a:tabLst>
                <a:tab pos="1255713" algn="l"/>
              </a:tabLst>
            </a:pPr>
            <a:r>
              <a:rPr lang="en-US" dirty="0" smtClean="0"/>
              <a:t>  4 – Appreciated </a:t>
            </a:r>
            <a:r>
              <a:rPr lang="en-US" dirty="0"/>
              <a:t>the opportunity</a:t>
            </a:r>
          </a:p>
          <a:p>
            <a:pPr>
              <a:tabLst>
                <a:tab pos="1255713" algn="l"/>
              </a:tabLst>
            </a:pPr>
            <a:r>
              <a:rPr lang="en-US" dirty="0" smtClean="0"/>
              <a:t>  4 – Enjoyed </a:t>
            </a:r>
            <a:r>
              <a:rPr lang="en-US" dirty="0"/>
              <a:t>it</a:t>
            </a:r>
          </a:p>
          <a:p>
            <a:pPr>
              <a:tabLst>
                <a:tab pos="1255713" algn="l"/>
              </a:tabLst>
            </a:pPr>
            <a:r>
              <a:rPr lang="en-US" dirty="0" smtClean="0"/>
              <a:t>  4 – Plan </a:t>
            </a:r>
            <a:r>
              <a:rPr lang="en-US" dirty="0"/>
              <a:t>to continue</a:t>
            </a:r>
          </a:p>
          <a:p>
            <a:pPr>
              <a:tabLst>
                <a:tab pos="1255713" algn="l"/>
              </a:tabLst>
            </a:pPr>
            <a:r>
              <a:rPr lang="en-US" dirty="0" smtClean="0"/>
              <a:t>  4 – Closer </a:t>
            </a:r>
            <a:r>
              <a:rPr lang="en-US" dirty="0"/>
              <a:t>to God</a:t>
            </a:r>
          </a:p>
          <a:p>
            <a:pPr>
              <a:tabLst>
                <a:tab pos="1255713" algn="l"/>
              </a:tabLst>
            </a:pPr>
            <a:r>
              <a:rPr lang="en-US" dirty="0" smtClean="0"/>
              <a:t>  2 – Stronger </a:t>
            </a:r>
            <a:r>
              <a:rPr lang="en-US" dirty="0"/>
              <a:t>faith</a:t>
            </a:r>
          </a:p>
          <a:p>
            <a:endParaRPr lang="en-US" dirty="0"/>
          </a:p>
        </p:txBody>
      </p:sp>
    </p:spTree>
    <p:extLst>
      <p:ext uri="{BB962C8B-B14F-4D97-AF65-F5344CB8AC3E}">
        <p14:creationId xmlns:p14="http://schemas.microsoft.com/office/powerpoint/2010/main" val="3228025351"/>
      </p:ext>
    </p:extLst>
  </p:cSld>
  <p:clrMapOvr>
    <a:masterClrMapping/>
  </p:clrMapOvr>
  <p:transition advTm="1485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218795"/>
          </a:xfrm>
        </p:spPr>
        <p:txBody>
          <a:bodyPr/>
          <a:lstStyle/>
          <a:p>
            <a:r>
              <a:rPr lang="en-US" sz="4400" dirty="0"/>
              <a:t>Do you have any </a:t>
            </a:r>
            <a:r>
              <a:rPr lang="en-US" sz="4400" b="1" dirty="0"/>
              <a:t>additional observations </a:t>
            </a:r>
            <a:r>
              <a:rPr lang="en-US" sz="4400" dirty="0"/>
              <a:t>or thoughts that you would like to share with St. John? </a:t>
            </a:r>
          </a:p>
        </p:txBody>
      </p:sp>
      <p:sp>
        <p:nvSpPr>
          <p:cNvPr id="3" name="Text Placeholder 2"/>
          <p:cNvSpPr>
            <a:spLocks noGrp="1"/>
          </p:cNvSpPr>
          <p:nvPr>
            <p:ph type="body" sz="quarter" idx="10"/>
          </p:nvPr>
        </p:nvSpPr>
        <p:spPr>
          <a:xfrm>
            <a:off x="508000" y="1751538"/>
            <a:ext cx="11176000" cy="4939814"/>
          </a:xfrm>
        </p:spPr>
        <p:txBody>
          <a:bodyPr/>
          <a:lstStyle/>
          <a:p>
            <a:r>
              <a:rPr lang="en-US" sz="3000" dirty="0">
                <a:effectLst>
                  <a:outerShdw blurRad="38100" dist="38100" dir="2700000" algn="tl">
                    <a:srgbClr val="000000">
                      <a:alpha val="43137"/>
                    </a:srgbClr>
                  </a:outerShdw>
                </a:effectLst>
              </a:rPr>
              <a:t>I am glad you sent </a:t>
            </a:r>
            <a:r>
              <a:rPr lang="en-US" sz="3000" dirty="0">
                <a:solidFill>
                  <a:schemeClr val="accent1">
                    <a:lumMod val="60000"/>
                    <a:lumOff val="40000"/>
                  </a:schemeClr>
                </a:solidFill>
                <a:effectLst>
                  <a:outerShdw blurRad="38100" dist="38100" dir="2700000" algn="tl">
                    <a:srgbClr val="000000">
                      <a:alpha val="43137"/>
                    </a:srgbClr>
                  </a:outerShdw>
                </a:effectLst>
              </a:rPr>
              <a:t>daily reminders </a:t>
            </a:r>
            <a:r>
              <a:rPr lang="en-US" sz="3000" dirty="0">
                <a:effectLst>
                  <a:outerShdw blurRad="38100" dist="38100" dir="2700000" algn="tl">
                    <a:srgbClr val="000000">
                      <a:alpha val="43137"/>
                    </a:srgbClr>
                  </a:outerShdw>
                </a:effectLst>
              </a:rPr>
              <a:t>on </a:t>
            </a:r>
            <a:r>
              <a:rPr lang="en-US" sz="3000" dirty="0" smtClean="0">
                <a:effectLst>
                  <a:outerShdw blurRad="38100" dist="38100" dir="2700000" algn="tl">
                    <a:srgbClr val="000000">
                      <a:alpha val="43137"/>
                    </a:srgbClr>
                  </a:outerShdw>
                </a:effectLst>
              </a:rPr>
              <a:t>Remind.com </a:t>
            </a:r>
            <a:r>
              <a:rPr lang="en-US" sz="3000" dirty="0">
                <a:effectLst>
                  <a:outerShdw blurRad="38100" dist="38100" dir="2700000" algn="tl">
                    <a:srgbClr val="000000">
                      <a:alpha val="43137"/>
                    </a:srgbClr>
                  </a:outerShdw>
                </a:effectLst>
              </a:rPr>
              <a:t>because it </a:t>
            </a:r>
            <a:r>
              <a:rPr lang="en-US" sz="3000" dirty="0">
                <a:solidFill>
                  <a:schemeClr val="accent1">
                    <a:lumMod val="60000"/>
                    <a:lumOff val="40000"/>
                  </a:schemeClr>
                </a:solidFill>
                <a:effectLst>
                  <a:outerShdw blurRad="38100" dist="38100" dir="2700000" algn="tl">
                    <a:srgbClr val="000000">
                      <a:alpha val="43137"/>
                    </a:srgbClr>
                  </a:outerShdw>
                </a:effectLst>
              </a:rPr>
              <a:t>helped me </a:t>
            </a:r>
            <a:r>
              <a:rPr lang="en-US" sz="3000" dirty="0">
                <a:effectLst>
                  <a:outerShdw blurRad="38100" dist="38100" dir="2700000" algn="tl">
                    <a:srgbClr val="000000">
                      <a:alpha val="43137"/>
                    </a:srgbClr>
                  </a:outerShdw>
                </a:effectLst>
              </a:rPr>
              <a:t>to </a:t>
            </a:r>
            <a:r>
              <a:rPr lang="en-US" sz="3000" dirty="0">
                <a:solidFill>
                  <a:schemeClr val="accent1">
                    <a:lumMod val="60000"/>
                    <a:lumOff val="40000"/>
                  </a:schemeClr>
                </a:solidFill>
                <a:effectLst>
                  <a:outerShdw blurRad="38100" dist="38100" dir="2700000" algn="tl">
                    <a:srgbClr val="000000">
                      <a:alpha val="43137"/>
                    </a:srgbClr>
                  </a:outerShdw>
                </a:effectLst>
              </a:rPr>
              <a:t>not push the silence away</a:t>
            </a:r>
            <a:r>
              <a:rPr lang="en-US" sz="3000" dirty="0">
                <a:effectLst>
                  <a:outerShdw blurRad="38100" dist="38100" dir="2700000" algn="tl">
                    <a:srgbClr val="000000">
                      <a:alpha val="43137"/>
                    </a:srgbClr>
                  </a:outerShdw>
                </a:effectLst>
              </a:rPr>
              <a:t>.  </a:t>
            </a:r>
            <a:endParaRPr lang="en-US" sz="3000" dirty="0" smtClean="0">
              <a:effectLst>
                <a:outerShdw blurRad="38100" dist="38100" dir="2700000" algn="tl">
                  <a:srgbClr val="000000">
                    <a:alpha val="43137"/>
                  </a:srgbClr>
                </a:outerShdw>
              </a:effectLst>
            </a:endParaRPr>
          </a:p>
          <a:p>
            <a:r>
              <a:rPr lang="en-US" sz="3000" dirty="0">
                <a:effectLst>
                  <a:outerShdw blurRad="38100" dist="38100" dir="2700000" algn="tl">
                    <a:srgbClr val="000000">
                      <a:alpha val="43137"/>
                    </a:srgbClr>
                  </a:outerShdw>
                </a:effectLst>
              </a:rPr>
              <a:t>I'm thankful how these </a:t>
            </a:r>
            <a:r>
              <a:rPr lang="en-US" sz="3000" dirty="0">
                <a:solidFill>
                  <a:schemeClr val="accent1">
                    <a:lumMod val="60000"/>
                    <a:lumOff val="40000"/>
                  </a:schemeClr>
                </a:solidFill>
                <a:effectLst>
                  <a:outerShdw blurRad="38100" dist="38100" dir="2700000" algn="tl">
                    <a:srgbClr val="000000">
                      <a:alpha val="43137"/>
                    </a:srgbClr>
                  </a:outerShdw>
                </a:effectLst>
              </a:rPr>
              <a:t>challenges help me seek God in a different way</a:t>
            </a:r>
            <a:r>
              <a:rPr lang="en-US" sz="3000" dirty="0">
                <a:effectLst>
                  <a:outerShdw blurRad="38100" dist="38100" dir="2700000" algn="tl">
                    <a:srgbClr val="000000">
                      <a:alpha val="43137"/>
                    </a:srgbClr>
                  </a:outerShdw>
                </a:effectLst>
              </a:rPr>
              <a:t> than I'm accustomed </a:t>
            </a:r>
            <a:r>
              <a:rPr lang="en-US" sz="3000" dirty="0" smtClean="0">
                <a:effectLst>
                  <a:outerShdw blurRad="38100" dist="38100" dir="2700000" algn="tl">
                    <a:srgbClr val="000000">
                      <a:alpha val="43137"/>
                    </a:srgbClr>
                  </a:outerShdw>
                </a:effectLst>
              </a:rPr>
              <a:t>to.</a:t>
            </a:r>
          </a:p>
          <a:p>
            <a:r>
              <a:rPr lang="en-US" sz="3000" dirty="0">
                <a:effectLst>
                  <a:outerShdw blurRad="38100" dist="38100" dir="2700000" algn="tl">
                    <a:srgbClr val="000000">
                      <a:alpha val="43137"/>
                    </a:srgbClr>
                  </a:outerShdw>
                </a:effectLst>
              </a:rPr>
              <a:t>Keep it up St. John! You </a:t>
            </a:r>
            <a:r>
              <a:rPr lang="en-US" sz="3000" dirty="0">
                <a:solidFill>
                  <a:schemeClr val="accent1">
                    <a:lumMod val="60000"/>
                    <a:lumOff val="40000"/>
                  </a:schemeClr>
                </a:solidFill>
                <a:effectLst>
                  <a:outerShdw blurRad="38100" dist="38100" dir="2700000" algn="tl">
                    <a:srgbClr val="000000">
                      <a:alpha val="43137"/>
                    </a:srgbClr>
                  </a:outerShdw>
                </a:effectLst>
              </a:rPr>
              <a:t>helped me get closer to the Lord</a:t>
            </a:r>
            <a:r>
              <a:rPr lang="en-US" sz="3000" dirty="0" smtClean="0">
                <a:effectLst>
                  <a:outerShdw blurRad="38100" dist="38100" dir="2700000" algn="tl">
                    <a:srgbClr val="000000">
                      <a:alpha val="43137"/>
                    </a:srgbClr>
                  </a:outerShdw>
                </a:effectLst>
              </a:rPr>
              <a:t>.</a:t>
            </a:r>
          </a:p>
          <a:p>
            <a:r>
              <a:rPr lang="en-US" sz="3000" dirty="0">
                <a:effectLst>
                  <a:outerShdw blurRad="38100" dist="38100" dir="2700000" algn="tl">
                    <a:srgbClr val="000000">
                      <a:alpha val="43137"/>
                    </a:srgbClr>
                  </a:outerShdw>
                </a:effectLst>
              </a:rPr>
              <a:t>It really opened my eyes to how </a:t>
            </a:r>
            <a:r>
              <a:rPr lang="en-US" sz="3000" dirty="0" smtClean="0">
                <a:effectLst>
                  <a:outerShdw blurRad="38100" dist="38100" dir="2700000" algn="tl">
                    <a:srgbClr val="000000">
                      <a:alpha val="43137"/>
                    </a:srgbClr>
                  </a:outerShdw>
                </a:effectLst>
              </a:rPr>
              <a:t>“busy” </a:t>
            </a:r>
            <a:r>
              <a:rPr lang="en-US" sz="3000" dirty="0">
                <a:effectLst>
                  <a:outerShdw blurRad="38100" dist="38100" dir="2700000" algn="tl">
                    <a:srgbClr val="000000">
                      <a:alpha val="43137"/>
                    </a:srgbClr>
                  </a:outerShdw>
                </a:effectLst>
              </a:rPr>
              <a:t>I make my life, when in reality </a:t>
            </a:r>
            <a:r>
              <a:rPr lang="en-US" sz="3000" dirty="0">
                <a:solidFill>
                  <a:schemeClr val="accent1">
                    <a:lumMod val="60000"/>
                    <a:lumOff val="40000"/>
                  </a:schemeClr>
                </a:solidFill>
                <a:effectLst>
                  <a:outerShdw blurRad="38100" dist="38100" dir="2700000" algn="tl">
                    <a:srgbClr val="000000">
                      <a:alpha val="43137"/>
                    </a:srgbClr>
                  </a:outerShdw>
                </a:effectLst>
              </a:rPr>
              <a:t>God deserves my time</a:t>
            </a:r>
            <a:r>
              <a:rPr lang="en-US" sz="3000" dirty="0">
                <a:effectLst>
                  <a:outerShdw blurRad="38100" dist="38100" dir="2700000" algn="tl">
                    <a:srgbClr val="000000">
                      <a:alpha val="43137"/>
                    </a:srgbClr>
                  </a:outerShdw>
                </a:effectLst>
              </a:rPr>
              <a:t>! I need to at least </a:t>
            </a:r>
            <a:r>
              <a:rPr lang="en-US" sz="3000" dirty="0">
                <a:solidFill>
                  <a:schemeClr val="accent1">
                    <a:lumMod val="60000"/>
                    <a:lumOff val="40000"/>
                  </a:schemeClr>
                </a:solidFill>
                <a:effectLst>
                  <a:outerShdw blurRad="38100" dist="38100" dir="2700000" algn="tl">
                    <a:srgbClr val="000000">
                      <a:alpha val="43137"/>
                    </a:srgbClr>
                  </a:outerShdw>
                </a:effectLst>
              </a:rPr>
              <a:t>honor him with 5 minutes </a:t>
            </a:r>
            <a:r>
              <a:rPr lang="en-US" sz="3000" dirty="0">
                <a:effectLst>
                  <a:outerShdw blurRad="38100" dist="38100" dir="2700000" algn="tl">
                    <a:srgbClr val="000000">
                      <a:alpha val="43137"/>
                    </a:srgbClr>
                  </a:outerShdw>
                </a:effectLst>
              </a:rPr>
              <a:t>a day</a:t>
            </a:r>
            <a:r>
              <a:rPr lang="en-US" sz="3000" dirty="0" smtClean="0">
                <a:effectLst>
                  <a:outerShdw blurRad="38100" dist="38100" dir="2700000" algn="tl">
                    <a:srgbClr val="000000">
                      <a:alpha val="43137"/>
                    </a:srgbClr>
                  </a:outerShdw>
                </a:effectLst>
              </a:rPr>
              <a:t>!</a:t>
            </a:r>
            <a:endParaRPr lang="en-US" sz="3000" dirty="0">
              <a:effectLst>
                <a:outerShdw blurRad="38100" dist="38100" dir="2700000" algn="tl">
                  <a:srgbClr val="000000">
                    <a:alpha val="43137"/>
                  </a:srgbClr>
                </a:outerShdw>
              </a:effectLst>
            </a:endParaRPr>
          </a:p>
          <a:p>
            <a:r>
              <a:rPr lang="en-US" sz="3000" dirty="0" smtClean="0">
                <a:effectLst>
                  <a:outerShdw blurRad="38100" dist="38100" dir="2700000" algn="tl">
                    <a:srgbClr val="000000">
                      <a:alpha val="43137"/>
                    </a:srgbClr>
                  </a:outerShdw>
                </a:effectLst>
              </a:rPr>
              <a:t>Thanks </a:t>
            </a:r>
            <a:r>
              <a:rPr lang="en-US" sz="3000" dirty="0">
                <a:effectLst>
                  <a:outerShdw blurRad="38100" dist="38100" dir="2700000" algn="tl">
                    <a:srgbClr val="000000">
                      <a:alpha val="43137"/>
                    </a:srgbClr>
                  </a:outerShdw>
                </a:effectLst>
              </a:rPr>
              <a:t>for a cool project! It has changed my life and relationship with God forever</a:t>
            </a:r>
            <a:r>
              <a:rPr lang="en-US" sz="3000" dirty="0" smtClean="0">
                <a:effectLst>
                  <a:outerShdw blurRad="38100" dist="38100" dir="2700000" algn="tl">
                    <a:srgbClr val="000000">
                      <a:alpha val="43137"/>
                    </a:srgbClr>
                  </a:outerShdw>
                </a:effectLst>
              </a:rPr>
              <a:t>. I </a:t>
            </a:r>
            <a:r>
              <a:rPr lang="en-US" sz="3000" dirty="0">
                <a:effectLst>
                  <a:outerShdw blurRad="38100" dist="38100" dir="2700000" algn="tl">
                    <a:srgbClr val="000000">
                      <a:alpha val="43137"/>
                    </a:srgbClr>
                  </a:outerShdw>
                </a:effectLst>
              </a:rPr>
              <a:t>don't think I would have ever </a:t>
            </a:r>
            <a:r>
              <a:rPr lang="en-US" sz="3000" dirty="0" smtClean="0">
                <a:effectLst>
                  <a:outerShdw blurRad="38100" dist="38100" dir="2700000" algn="tl">
                    <a:srgbClr val="000000">
                      <a:alpha val="43137"/>
                    </a:srgbClr>
                  </a:outerShdw>
                </a:effectLst>
              </a:rPr>
              <a:t>tried </a:t>
            </a:r>
            <a:r>
              <a:rPr lang="en-US" sz="3000" dirty="0">
                <a:effectLst>
                  <a:outerShdw blurRad="38100" dist="38100" dir="2700000" algn="tl">
                    <a:srgbClr val="000000">
                      <a:alpha val="43137"/>
                    </a:srgbClr>
                  </a:outerShdw>
                </a:effectLst>
              </a:rPr>
              <a:t>to see for myself that </a:t>
            </a:r>
            <a:r>
              <a:rPr lang="en-US" sz="3000" dirty="0">
                <a:solidFill>
                  <a:schemeClr val="accent1">
                    <a:lumMod val="60000"/>
                    <a:lumOff val="40000"/>
                  </a:schemeClr>
                </a:solidFill>
                <a:effectLst>
                  <a:outerShdw blurRad="38100" dist="38100" dir="2700000" algn="tl">
                    <a:srgbClr val="000000">
                      <a:alpha val="43137"/>
                    </a:srgbClr>
                  </a:outerShdw>
                </a:effectLst>
              </a:rPr>
              <a:t>I can improve my relationship with God in minutes a day!</a:t>
            </a:r>
          </a:p>
        </p:txBody>
      </p:sp>
    </p:spTree>
    <p:extLst>
      <p:ext uri="{BB962C8B-B14F-4D97-AF65-F5344CB8AC3E}">
        <p14:creationId xmlns:p14="http://schemas.microsoft.com/office/powerpoint/2010/main" val="345677114"/>
      </p:ext>
    </p:extLst>
  </p:cSld>
  <p:clrMapOvr>
    <a:masterClrMapping/>
  </p:clrMapOvr>
  <p:transition advTm="20177">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3000"/>
                            </p:stCondLst>
                            <p:childTnLst>
                              <p:par>
                                <p:cTn id="15" presetID="12" presetClass="entr" presetSubtype="4" fill="hold" grpId="0" nodeType="afterEffect">
                                  <p:stCondLst>
                                    <p:cond delay="2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5500"/>
                            </p:stCondLst>
                            <p:childTnLst>
                              <p:par>
                                <p:cTn id="20" presetID="12" presetClass="entr" presetSubtype="4" fill="hold" grpId="0" nodeType="afterEffect">
                                  <p:stCondLst>
                                    <p:cond delay="2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par>
                          <p:cTn id="24" fill="hold">
                            <p:stCondLst>
                              <p:cond delay="8000"/>
                            </p:stCondLst>
                            <p:childTnLst>
                              <p:par>
                                <p:cTn id="25" presetID="12" presetClass="entr" presetSubtype="4" fill="hold" grpId="0" nodeType="afterEffect">
                                  <p:stCondLst>
                                    <p:cond delay="3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has this habit of prayer affected your </a:t>
            </a:r>
            <a:r>
              <a:rPr lang="en-US" b="1" dirty="0"/>
              <a:t>perception</a:t>
            </a:r>
            <a:r>
              <a:rPr lang="en-US" dirty="0"/>
              <a:t> of God? </a:t>
            </a:r>
          </a:p>
        </p:txBody>
      </p:sp>
      <p:sp>
        <p:nvSpPr>
          <p:cNvPr id="3" name="Text Placeholder 2"/>
          <p:cNvSpPr>
            <a:spLocks noGrp="1"/>
          </p:cNvSpPr>
          <p:nvPr>
            <p:ph type="body" sz="quarter" idx="10"/>
          </p:nvPr>
        </p:nvSpPr>
        <p:spPr>
          <a:xfrm>
            <a:off x="508000" y="1751538"/>
            <a:ext cx="11176000" cy="4776692"/>
          </a:xfrm>
        </p:spPr>
        <p:txBody>
          <a:bodyPr/>
          <a:lstStyle/>
          <a:p>
            <a:pPr>
              <a:tabLst>
                <a:tab pos="1255713" algn="l"/>
              </a:tabLst>
            </a:pPr>
            <a:r>
              <a:rPr lang="en-US" dirty="0" smtClean="0"/>
              <a:t>34 – </a:t>
            </a:r>
            <a:r>
              <a:rPr lang="en-US" dirty="0"/>
              <a:t>	</a:t>
            </a:r>
            <a:r>
              <a:rPr lang="en-US" dirty="0" smtClean="0"/>
              <a:t>God’s </a:t>
            </a:r>
            <a:r>
              <a:rPr lang="en-US" dirty="0"/>
              <a:t>Presence</a:t>
            </a:r>
          </a:p>
          <a:p>
            <a:pPr>
              <a:tabLst>
                <a:tab pos="1255713" algn="l"/>
              </a:tabLst>
            </a:pPr>
            <a:r>
              <a:rPr lang="en-US" dirty="0" smtClean="0"/>
              <a:t>16 – </a:t>
            </a:r>
            <a:r>
              <a:rPr lang="en-US" dirty="0"/>
              <a:t>	God as friend</a:t>
            </a:r>
          </a:p>
          <a:p>
            <a:pPr>
              <a:tabLst>
                <a:tab pos="1255713" algn="l"/>
              </a:tabLst>
            </a:pPr>
            <a:r>
              <a:rPr lang="en-US" dirty="0" smtClean="0"/>
              <a:t>15 – </a:t>
            </a:r>
            <a:r>
              <a:rPr lang="en-US" dirty="0"/>
              <a:t>	God listens to me</a:t>
            </a:r>
          </a:p>
          <a:p>
            <a:pPr>
              <a:tabLst>
                <a:tab pos="1255713" algn="l"/>
              </a:tabLst>
            </a:pPr>
            <a:r>
              <a:rPr lang="en-US" dirty="0" smtClean="0"/>
              <a:t>11 – </a:t>
            </a:r>
            <a:r>
              <a:rPr lang="en-US" dirty="0"/>
              <a:t>	God speaks</a:t>
            </a:r>
          </a:p>
          <a:p>
            <a:pPr>
              <a:tabLst>
                <a:tab pos="1255713" algn="l"/>
              </a:tabLst>
            </a:pPr>
            <a:r>
              <a:rPr lang="en-US" dirty="0" smtClean="0"/>
              <a:t>  7 – </a:t>
            </a:r>
            <a:r>
              <a:rPr lang="en-US" dirty="0"/>
              <a:t>	Relationship with god</a:t>
            </a:r>
          </a:p>
          <a:p>
            <a:pPr>
              <a:tabLst>
                <a:tab pos="1255713" algn="l"/>
              </a:tabLst>
            </a:pPr>
            <a:r>
              <a:rPr lang="en-US" dirty="0" smtClean="0"/>
              <a:t>  7 – </a:t>
            </a:r>
            <a:r>
              <a:rPr lang="en-US" dirty="0"/>
              <a:t>	God is bigger</a:t>
            </a:r>
          </a:p>
          <a:p>
            <a:pPr>
              <a:tabLst>
                <a:tab pos="1255713" algn="l"/>
              </a:tabLst>
            </a:pPr>
            <a:r>
              <a:rPr lang="en-US" dirty="0" smtClean="0"/>
              <a:t>  7 – </a:t>
            </a:r>
            <a:r>
              <a:rPr lang="en-US" dirty="0"/>
              <a:t>	Listen to God</a:t>
            </a:r>
          </a:p>
          <a:p>
            <a:pPr>
              <a:tabLst>
                <a:tab pos="1255713" algn="l"/>
              </a:tabLst>
            </a:pPr>
            <a:r>
              <a:rPr lang="en-US" dirty="0" smtClean="0"/>
              <a:t>  6 – </a:t>
            </a:r>
            <a:r>
              <a:rPr lang="en-US" dirty="0"/>
              <a:t>	God loves me</a:t>
            </a:r>
          </a:p>
          <a:p>
            <a:pPr>
              <a:tabLst>
                <a:tab pos="1255713" algn="l"/>
              </a:tabLst>
            </a:pPr>
            <a:r>
              <a:rPr lang="en-US" dirty="0" smtClean="0"/>
              <a:t>  5 – </a:t>
            </a:r>
            <a:r>
              <a:rPr lang="en-US" dirty="0"/>
              <a:t>	No </a:t>
            </a:r>
            <a:r>
              <a:rPr lang="en-US" dirty="0" smtClean="0"/>
              <a:t>change</a:t>
            </a:r>
            <a:endParaRPr lang="en-US" dirty="0"/>
          </a:p>
        </p:txBody>
      </p:sp>
    </p:spTree>
    <p:extLst>
      <p:ext uri="{BB962C8B-B14F-4D97-AF65-F5344CB8AC3E}">
        <p14:creationId xmlns:p14="http://schemas.microsoft.com/office/powerpoint/2010/main" val="2487386147"/>
      </p:ext>
    </p:extLst>
  </p:cSld>
  <p:clrMapOvr>
    <a:masterClrMapping/>
  </p:clrMapOvr>
  <p:transition advTm="13667">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6000"/>
                            </p:stCondLst>
                            <p:childTnLst>
                              <p:par>
                                <p:cTn id="45" presetID="1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par>
                          <p:cTn id="49" fill="hold">
                            <p:stCondLst>
                              <p:cond delay="6500"/>
                            </p:stCondLst>
                            <p:childTnLst>
                              <p:par>
                                <p:cTn id="50" presetID="1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5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has this habit of prayer affected your </a:t>
            </a:r>
            <a:r>
              <a:rPr lang="en-US" b="1" dirty="0"/>
              <a:t>perception</a:t>
            </a:r>
            <a:r>
              <a:rPr lang="en-US" dirty="0"/>
              <a:t> of God? </a:t>
            </a:r>
          </a:p>
        </p:txBody>
      </p:sp>
      <p:sp>
        <p:nvSpPr>
          <p:cNvPr id="3" name="Text Placeholder 2"/>
          <p:cNvSpPr>
            <a:spLocks noGrp="1"/>
          </p:cNvSpPr>
          <p:nvPr>
            <p:ph type="body" sz="quarter" idx="10"/>
          </p:nvPr>
        </p:nvSpPr>
        <p:spPr>
          <a:xfrm>
            <a:off x="508000" y="1751538"/>
            <a:ext cx="11176000" cy="4552015"/>
          </a:xfrm>
        </p:spPr>
        <p:txBody>
          <a:bodyPr/>
          <a:lstStyle/>
          <a:p>
            <a:pPr>
              <a:tabLst>
                <a:tab pos="1255713" algn="l"/>
              </a:tabLst>
            </a:pPr>
            <a:r>
              <a:rPr lang="en-US" sz="3000" dirty="0">
                <a:effectLst>
                  <a:outerShdw blurRad="38100" dist="38100" dir="2700000" algn="tl">
                    <a:srgbClr val="000000">
                      <a:alpha val="43137"/>
                    </a:srgbClr>
                  </a:outerShdw>
                </a:effectLst>
              </a:rPr>
              <a:t>God is closer</a:t>
            </a:r>
            <a:r>
              <a:rPr lang="en-US" sz="3000" dirty="0">
                <a:effectLst>
                  <a:outerShdw blurRad="38100" dist="38100" dir="2700000" algn="tl" rotWithShape="0">
                    <a:srgbClr val="000000">
                      <a:alpha val="43137"/>
                    </a:srgbClr>
                  </a:outerShdw>
                </a:effectLst>
              </a:rPr>
              <a:t> </a:t>
            </a:r>
            <a:r>
              <a:rPr lang="en-US" sz="3000" dirty="0" smtClean="0">
                <a:effectLst>
                  <a:outerShdw blurRad="38100" dist="38100" dir="2700000" algn="tl" rotWithShape="0">
                    <a:srgbClr val="000000">
                      <a:alpha val="43137"/>
                    </a:srgbClr>
                  </a:outerShdw>
                </a:effectLst>
              </a:rPr>
              <a:t>to me.</a:t>
            </a:r>
          </a:p>
          <a:p>
            <a:pPr>
              <a:tabLst>
                <a:tab pos="1255713" algn="l"/>
              </a:tabLst>
            </a:pPr>
            <a:r>
              <a:rPr lang="en-US" sz="3000" dirty="0">
                <a:solidFill>
                  <a:schemeClr val="accent1">
                    <a:lumMod val="60000"/>
                    <a:lumOff val="40000"/>
                  </a:schemeClr>
                </a:solidFill>
                <a:effectLst>
                  <a:outerShdw blurRad="38100" dist="38100" dir="2700000" algn="tl">
                    <a:srgbClr val="000000">
                      <a:alpha val="43137"/>
                    </a:srgbClr>
                  </a:outerShdw>
                </a:effectLst>
              </a:rPr>
              <a:t>I used to think </a:t>
            </a:r>
            <a:r>
              <a:rPr lang="en-US" sz="3000" dirty="0">
                <a:effectLst>
                  <a:outerShdw blurRad="38100" dist="38100" dir="2700000" algn="tl">
                    <a:srgbClr val="000000">
                      <a:alpha val="43137"/>
                    </a:srgbClr>
                  </a:outerShdw>
                </a:effectLst>
              </a:rPr>
              <a:t>of </a:t>
            </a:r>
            <a:r>
              <a:rPr lang="en-US" sz="3000" dirty="0">
                <a:solidFill>
                  <a:schemeClr val="accent1">
                    <a:lumMod val="60000"/>
                    <a:lumOff val="40000"/>
                  </a:schemeClr>
                </a:solidFill>
                <a:effectLst>
                  <a:outerShdw blurRad="38100" dist="38100" dir="2700000" algn="tl">
                    <a:srgbClr val="000000">
                      <a:alpha val="43137"/>
                    </a:srgbClr>
                  </a:outerShdw>
                </a:effectLst>
              </a:rPr>
              <a:t>God</a:t>
            </a:r>
            <a:r>
              <a:rPr lang="en-US" sz="3000" dirty="0">
                <a:effectLst>
                  <a:outerShdw blurRad="38100" dist="38100" dir="2700000" algn="tl">
                    <a:srgbClr val="000000">
                      <a:alpha val="43137"/>
                    </a:srgbClr>
                  </a:outerShdw>
                </a:effectLst>
              </a:rPr>
              <a:t> as more of a </a:t>
            </a:r>
            <a:r>
              <a:rPr lang="en-US" sz="3000" dirty="0">
                <a:solidFill>
                  <a:schemeClr val="accent1">
                    <a:lumMod val="60000"/>
                    <a:lumOff val="40000"/>
                  </a:schemeClr>
                </a:solidFill>
                <a:effectLst>
                  <a:outerShdw blurRad="38100" dist="38100" dir="2700000" algn="tl">
                    <a:srgbClr val="000000">
                      <a:alpha val="43137"/>
                    </a:srgbClr>
                  </a:outerShdw>
                </a:effectLst>
              </a:rPr>
              <a:t>distant</a:t>
            </a:r>
            <a:r>
              <a:rPr lang="en-US" sz="3000" dirty="0">
                <a:effectLst>
                  <a:outerShdw blurRad="38100" dist="38100" dir="2700000" algn="tl">
                    <a:srgbClr val="000000">
                      <a:alpha val="43137"/>
                    </a:srgbClr>
                  </a:outerShdw>
                </a:effectLst>
              </a:rPr>
              <a:t>, silent type. Now </a:t>
            </a:r>
            <a:r>
              <a:rPr lang="en-US" sz="3000" dirty="0" smtClean="0">
                <a:effectLst>
                  <a:outerShdw blurRad="38100" dist="38100" dir="2700000" algn="tl">
                    <a:srgbClr val="000000">
                      <a:alpha val="43137"/>
                    </a:srgbClr>
                  </a:outerShdw>
                </a:effectLst>
              </a:rPr>
              <a:t>I’m </a:t>
            </a:r>
            <a:r>
              <a:rPr lang="en-US" sz="3000" dirty="0">
                <a:effectLst>
                  <a:outerShdw blurRad="38100" dist="38100" dir="2700000" algn="tl">
                    <a:srgbClr val="000000">
                      <a:alpha val="43137"/>
                    </a:srgbClr>
                  </a:outerShdw>
                </a:effectLst>
              </a:rPr>
              <a:t>realizing that </a:t>
            </a:r>
            <a:r>
              <a:rPr lang="en-US" sz="3000" dirty="0">
                <a:solidFill>
                  <a:schemeClr val="accent1">
                    <a:lumMod val="60000"/>
                    <a:lumOff val="40000"/>
                  </a:schemeClr>
                </a:solidFill>
                <a:effectLst>
                  <a:outerShdw blurRad="38100" dist="38100" dir="2700000" algn="tl">
                    <a:srgbClr val="000000">
                      <a:alpha val="43137"/>
                    </a:srgbClr>
                  </a:outerShdw>
                </a:effectLst>
              </a:rPr>
              <a:t>I was the one who was distant</a:t>
            </a:r>
            <a:r>
              <a:rPr lang="en-US" sz="3000" dirty="0">
                <a:effectLst>
                  <a:outerShdw blurRad="38100" dist="38100" dir="2700000" algn="tl">
                    <a:srgbClr val="000000">
                      <a:alpha val="43137"/>
                    </a:srgbClr>
                  </a:outerShdw>
                </a:effectLst>
              </a:rPr>
              <a:t>, and that the silence was a misunderstanding because I </a:t>
            </a:r>
            <a:r>
              <a:rPr lang="en-US" sz="3000" dirty="0" smtClean="0">
                <a:effectLst>
                  <a:outerShdw blurRad="38100" dist="38100" dir="2700000" algn="tl">
                    <a:srgbClr val="000000">
                      <a:alpha val="43137"/>
                    </a:srgbClr>
                  </a:outerShdw>
                </a:effectLst>
              </a:rPr>
              <a:t>wasn’t </a:t>
            </a:r>
            <a:r>
              <a:rPr lang="en-US" sz="3000" dirty="0">
                <a:effectLst>
                  <a:outerShdw blurRad="38100" dist="38100" dir="2700000" algn="tl">
                    <a:srgbClr val="000000">
                      <a:alpha val="43137"/>
                    </a:srgbClr>
                  </a:outerShdw>
                </a:effectLst>
              </a:rPr>
              <a:t>being a very good listener. </a:t>
            </a:r>
            <a:endParaRPr lang="en-US" sz="3000" dirty="0" smtClean="0">
              <a:effectLst>
                <a:outerShdw blurRad="38100" dist="38100" dir="2700000" algn="tl">
                  <a:srgbClr val="000000">
                    <a:alpha val="43137"/>
                  </a:srgbClr>
                </a:outerShdw>
              </a:effectLst>
            </a:endParaRPr>
          </a:p>
          <a:p>
            <a:pPr>
              <a:tabLst>
                <a:tab pos="1255713" algn="l"/>
              </a:tabLst>
            </a:pPr>
            <a:r>
              <a:rPr lang="en-US" sz="3000" dirty="0">
                <a:solidFill>
                  <a:schemeClr val="accent1">
                    <a:lumMod val="60000"/>
                    <a:lumOff val="40000"/>
                  </a:schemeClr>
                </a:solidFill>
                <a:effectLst>
                  <a:outerShdw blurRad="38100" dist="38100" dir="2700000" algn="tl">
                    <a:srgbClr val="000000">
                      <a:alpha val="43137"/>
                    </a:srgbClr>
                  </a:outerShdw>
                </a:effectLst>
              </a:rPr>
              <a:t>Listening to God </a:t>
            </a:r>
            <a:r>
              <a:rPr lang="en-US" sz="3000" dirty="0">
                <a:effectLst>
                  <a:outerShdw blurRad="38100" dist="38100" dir="2700000" algn="tl">
                    <a:srgbClr val="000000">
                      <a:alpha val="43137"/>
                    </a:srgbClr>
                  </a:outerShdw>
                </a:effectLst>
              </a:rPr>
              <a:t>is done </a:t>
            </a:r>
            <a:r>
              <a:rPr lang="en-US" sz="3000" dirty="0">
                <a:solidFill>
                  <a:schemeClr val="accent1">
                    <a:lumMod val="60000"/>
                    <a:lumOff val="40000"/>
                  </a:schemeClr>
                </a:solidFill>
                <a:effectLst>
                  <a:outerShdw blurRad="38100" dist="38100" dir="2700000" algn="tl">
                    <a:srgbClr val="000000">
                      <a:alpha val="43137"/>
                    </a:srgbClr>
                  </a:outerShdw>
                </a:effectLst>
              </a:rPr>
              <a:t>in His own timing </a:t>
            </a:r>
            <a:r>
              <a:rPr lang="en-US" sz="3000" dirty="0">
                <a:effectLst>
                  <a:outerShdw blurRad="38100" dist="38100" dir="2700000" algn="tl">
                    <a:srgbClr val="000000">
                      <a:alpha val="43137"/>
                    </a:srgbClr>
                  </a:outerShdw>
                </a:effectLst>
              </a:rPr>
              <a:t>and He often speaks to us over long periods of time.</a:t>
            </a:r>
            <a:r>
              <a:rPr lang="en-US" sz="3000" dirty="0">
                <a:effectLst>
                  <a:outerShdw blurRad="38100" dist="38100" dir="2700000" algn="tl" rotWithShape="0">
                    <a:srgbClr val="000000">
                      <a:alpha val="43137"/>
                    </a:srgbClr>
                  </a:outerShdw>
                </a:effectLst>
              </a:rPr>
              <a:t> </a:t>
            </a:r>
            <a:endParaRPr lang="en-US" sz="3000" dirty="0" smtClean="0">
              <a:effectLst>
                <a:outerShdw blurRad="38100" dist="38100" dir="2700000" algn="tl" rotWithShape="0">
                  <a:srgbClr val="000000">
                    <a:alpha val="43137"/>
                  </a:srgbClr>
                </a:outerShdw>
              </a:effectLst>
            </a:endParaRPr>
          </a:p>
          <a:p>
            <a:pPr>
              <a:tabLst>
                <a:tab pos="1255713" algn="l"/>
              </a:tabLst>
            </a:pPr>
            <a:r>
              <a:rPr lang="en-US" sz="3000" dirty="0">
                <a:solidFill>
                  <a:schemeClr val="accent1">
                    <a:lumMod val="60000"/>
                    <a:lumOff val="40000"/>
                  </a:schemeClr>
                </a:solidFill>
                <a:effectLst>
                  <a:outerShdw blurRad="38100" dist="38100" dir="2700000" algn="tl">
                    <a:srgbClr val="000000">
                      <a:alpha val="43137"/>
                    </a:srgbClr>
                  </a:outerShdw>
                </a:effectLst>
              </a:rPr>
              <a:t>God takes my time very seriously </a:t>
            </a:r>
            <a:r>
              <a:rPr lang="en-US" sz="3000" dirty="0">
                <a:effectLst>
                  <a:outerShdw blurRad="38100" dist="38100" dir="2700000" algn="tl">
                    <a:srgbClr val="000000">
                      <a:alpha val="43137"/>
                    </a:srgbClr>
                  </a:outerShdw>
                </a:effectLst>
              </a:rPr>
              <a:t>and spends time with me intimately when I am intentional.</a:t>
            </a:r>
            <a:r>
              <a:rPr lang="en-US" sz="3000" dirty="0">
                <a:effectLst>
                  <a:outerShdw blurRad="38100" dist="38100" dir="2700000" algn="tl" rotWithShape="0">
                    <a:srgbClr val="000000">
                      <a:alpha val="43137"/>
                    </a:srgbClr>
                  </a:outerShdw>
                </a:effectLst>
              </a:rPr>
              <a:t> </a:t>
            </a:r>
            <a:endParaRPr lang="en-US" sz="3000" dirty="0" smtClean="0">
              <a:effectLst>
                <a:outerShdw blurRad="38100" dist="38100" dir="2700000" algn="tl" rotWithShape="0">
                  <a:srgbClr val="000000">
                    <a:alpha val="43137"/>
                  </a:srgbClr>
                </a:outerShdw>
              </a:effectLst>
            </a:endParaRPr>
          </a:p>
          <a:p>
            <a:pPr>
              <a:tabLst>
                <a:tab pos="1255713" algn="l"/>
              </a:tabLst>
            </a:pPr>
            <a:r>
              <a:rPr lang="en-US" sz="3000" dirty="0" smtClean="0">
                <a:effectLst>
                  <a:outerShdw blurRad="38100" dist="38100" dir="2700000" algn="tl" rotWithShape="0">
                    <a:srgbClr val="000000">
                      <a:alpha val="43137"/>
                    </a:srgbClr>
                  </a:outerShdw>
                </a:effectLst>
              </a:rPr>
              <a:t>I moved from</a:t>
            </a:r>
            <a:r>
              <a:rPr lang="en-US" sz="3000" dirty="0" smtClean="0">
                <a:effectLst>
                  <a:outerShdw blurRad="38100" dist="38100" dir="2700000" algn="tl">
                    <a:srgbClr val="000000">
                      <a:alpha val="43137"/>
                    </a:srgbClr>
                  </a:outerShdw>
                </a:effectLst>
              </a:rPr>
              <a:t> “God </a:t>
            </a:r>
            <a:r>
              <a:rPr lang="en-US" sz="3000" dirty="0">
                <a:effectLst>
                  <a:outerShdw blurRad="38100" dist="38100" dir="2700000" algn="tl">
                    <a:srgbClr val="000000">
                      <a:alpha val="43137"/>
                    </a:srgbClr>
                  </a:outerShdw>
                </a:effectLst>
              </a:rPr>
              <a:t>doesn't listen and I'm </a:t>
            </a:r>
            <a:r>
              <a:rPr lang="en-US" sz="3000" dirty="0" smtClean="0">
                <a:effectLst>
                  <a:outerShdw blurRad="38100" dist="38100" dir="2700000" algn="tl">
                    <a:srgbClr val="000000">
                      <a:alpha val="43137"/>
                    </a:srgbClr>
                  </a:outerShdw>
                </a:effectLst>
              </a:rPr>
              <a:t>invisible </a:t>
            </a:r>
            <a:r>
              <a:rPr lang="en-US" sz="3000" dirty="0">
                <a:effectLst>
                  <a:outerShdw blurRad="38100" dist="38100" dir="2700000" algn="tl">
                    <a:srgbClr val="000000">
                      <a:alpha val="43137"/>
                    </a:srgbClr>
                  </a:outerShdw>
                </a:effectLst>
              </a:rPr>
              <a:t>to </a:t>
            </a:r>
            <a:r>
              <a:rPr lang="en-US" sz="3000" dirty="0" smtClean="0">
                <a:effectLst>
                  <a:outerShdw blurRad="38100" dist="38100" dir="2700000" algn="tl">
                    <a:srgbClr val="000000">
                      <a:alpha val="43137"/>
                    </a:srgbClr>
                  </a:outerShdw>
                </a:effectLst>
              </a:rPr>
              <a:t>him” </a:t>
            </a:r>
            <a:r>
              <a:rPr lang="en-US" sz="3000" dirty="0">
                <a:effectLst>
                  <a:outerShdw blurRad="38100" dist="38100" dir="2700000" algn="tl">
                    <a:srgbClr val="000000">
                      <a:alpha val="43137"/>
                    </a:srgbClr>
                  </a:outerShdw>
                </a:effectLst>
              </a:rPr>
              <a:t>to </a:t>
            </a:r>
            <a:r>
              <a:rPr lang="en-US" sz="3000" dirty="0" smtClean="0">
                <a:effectLst>
                  <a:outerShdw blurRad="38100" dist="38100" dir="2700000" algn="tl">
                    <a:srgbClr val="000000">
                      <a:alpha val="43137"/>
                    </a:srgbClr>
                  </a:outerShdw>
                </a:effectLst>
              </a:rPr>
              <a:t/>
            </a:r>
            <a:br>
              <a:rPr lang="en-US" sz="3000" dirty="0" smtClean="0">
                <a:effectLst>
                  <a:outerShdw blurRad="38100" dist="38100" dir="2700000" algn="tl">
                    <a:srgbClr val="000000">
                      <a:alpha val="43137"/>
                    </a:srgbClr>
                  </a:outerShdw>
                </a:effectLst>
              </a:rPr>
            </a:br>
            <a:r>
              <a:rPr lang="en-US" sz="3000" dirty="0">
                <a:solidFill>
                  <a:schemeClr val="accent1">
                    <a:lumMod val="60000"/>
                    <a:lumOff val="40000"/>
                  </a:schemeClr>
                </a:solidFill>
                <a:effectLst>
                  <a:outerShdw blurRad="38100" dist="38100" dir="2700000" algn="tl">
                    <a:srgbClr val="000000">
                      <a:alpha val="43137"/>
                    </a:srgbClr>
                  </a:outerShdw>
                </a:effectLst>
              </a:rPr>
              <a:t>“he does listen and care.” </a:t>
            </a:r>
          </a:p>
        </p:txBody>
      </p:sp>
    </p:spTree>
    <p:extLst>
      <p:ext uri="{BB962C8B-B14F-4D97-AF65-F5344CB8AC3E}">
        <p14:creationId xmlns:p14="http://schemas.microsoft.com/office/powerpoint/2010/main" val="898437384"/>
      </p:ext>
    </p:extLst>
  </p:cSld>
  <p:clrMapOvr>
    <a:masterClrMapping/>
  </p:clrMapOvr>
  <p:transition advTm="1965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1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2500"/>
                            </p:stCondLst>
                            <p:childTnLst>
                              <p:par>
                                <p:cTn id="15" presetID="12" presetClass="entr" presetSubtype="4" fill="hold" grpId="0" nodeType="afterEffect">
                                  <p:stCondLst>
                                    <p:cond delay="4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7000"/>
                            </p:stCondLst>
                            <p:childTnLst>
                              <p:par>
                                <p:cTn id="20" presetID="12" presetClass="entr" presetSubtype="4" fill="hold" grpId="0" nodeType="afterEffect">
                                  <p:stCondLst>
                                    <p:cond delay="2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par>
                          <p:cTn id="24" fill="hold">
                            <p:stCondLst>
                              <p:cond delay="10000"/>
                            </p:stCondLst>
                            <p:childTnLst>
                              <p:par>
                                <p:cTn id="25" presetID="12" presetClass="entr" presetSubtype="4" fill="hold" grpId="0" nodeType="afterEffect">
                                  <p:stCondLst>
                                    <p:cond delay="2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would you explain to non-participants the </a:t>
            </a:r>
            <a:r>
              <a:rPr lang="en-US" b="1" dirty="0"/>
              <a:t>impact</a:t>
            </a:r>
            <a:r>
              <a:rPr lang="en-US" dirty="0"/>
              <a:t> this Challenge has made </a:t>
            </a:r>
            <a:r>
              <a:rPr lang="en-US" b="1" dirty="0"/>
              <a:t>on </a:t>
            </a:r>
            <a:r>
              <a:rPr lang="en-US" b="1" dirty="0" smtClean="0"/>
              <a:t>you</a:t>
            </a:r>
            <a:r>
              <a:rPr lang="en-US" dirty="0" smtClean="0"/>
              <a:t>? </a:t>
            </a:r>
            <a:endParaRPr lang="en-US" dirty="0"/>
          </a:p>
        </p:txBody>
      </p:sp>
      <p:sp>
        <p:nvSpPr>
          <p:cNvPr id="3" name="Text Placeholder 2"/>
          <p:cNvSpPr>
            <a:spLocks noGrp="1"/>
          </p:cNvSpPr>
          <p:nvPr>
            <p:ph type="body" sz="quarter" idx="10"/>
          </p:nvPr>
        </p:nvSpPr>
        <p:spPr>
          <a:xfrm>
            <a:off x="508000" y="1751538"/>
            <a:ext cx="11176000" cy="4776692"/>
          </a:xfrm>
        </p:spPr>
        <p:txBody>
          <a:bodyPr/>
          <a:lstStyle/>
          <a:p>
            <a:pPr>
              <a:tabLst>
                <a:tab pos="1255713" algn="l"/>
              </a:tabLst>
            </a:pPr>
            <a:r>
              <a:rPr lang="en-US" dirty="0" smtClean="0"/>
              <a:t>19 – </a:t>
            </a:r>
            <a:r>
              <a:rPr lang="en-US" dirty="0"/>
              <a:t>	Peace</a:t>
            </a:r>
          </a:p>
          <a:p>
            <a:pPr>
              <a:tabLst>
                <a:tab pos="1255713" algn="l"/>
              </a:tabLst>
            </a:pPr>
            <a:r>
              <a:rPr lang="en-US" dirty="0" smtClean="0"/>
              <a:t>17 – </a:t>
            </a:r>
            <a:r>
              <a:rPr lang="en-US" dirty="0"/>
              <a:t>	Stronger relationship</a:t>
            </a:r>
          </a:p>
          <a:p>
            <a:pPr>
              <a:tabLst>
                <a:tab pos="1255713" algn="l"/>
              </a:tabLst>
            </a:pPr>
            <a:r>
              <a:rPr lang="en-US" dirty="0" smtClean="0"/>
              <a:t>15 – </a:t>
            </a:r>
            <a:r>
              <a:rPr lang="en-US" dirty="0"/>
              <a:t>	Closer to God AND connected to God</a:t>
            </a:r>
          </a:p>
          <a:p>
            <a:pPr>
              <a:tabLst>
                <a:tab pos="1255713" algn="l"/>
              </a:tabLst>
            </a:pPr>
            <a:r>
              <a:rPr lang="en-US" dirty="0" smtClean="0"/>
              <a:t>13 – </a:t>
            </a:r>
            <a:r>
              <a:rPr lang="en-US" dirty="0"/>
              <a:t>	Power of silence</a:t>
            </a:r>
          </a:p>
          <a:p>
            <a:pPr>
              <a:tabLst>
                <a:tab pos="1255713" algn="l"/>
              </a:tabLst>
            </a:pPr>
            <a:r>
              <a:rPr lang="en-US" dirty="0" smtClean="0"/>
              <a:t>12 – </a:t>
            </a:r>
            <a:r>
              <a:rPr lang="en-US" dirty="0"/>
              <a:t>	Reduced stress</a:t>
            </a:r>
          </a:p>
          <a:p>
            <a:pPr>
              <a:tabLst>
                <a:tab pos="1255713" algn="l"/>
              </a:tabLst>
            </a:pPr>
            <a:r>
              <a:rPr lang="en-US" dirty="0" smtClean="0"/>
              <a:t>  9 – </a:t>
            </a:r>
            <a:r>
              <a:rPr lang="en-US" dirty="0"/>
              <a:t>	Hear God</a:t>
            </a:r>
          </a:p>
          <a:p>
            <a:pPr>
              <a:tabLst>
                <a:tab pos="1255713" algn="l"/>
              </a:tabLst>
            </a:pPr>
            <a:r>
              <a:rPr lang="en-US" dirty="0" smtClean="0"/>
              <a:t>  5 – 	Became a habit, Found rest, Aware of God’s Presence,</a:t>
            </a:r>
          </a:p>
          <a:p>
            <a:pPr marL="0" indent="0">
              <a:buNone/>
              <a:tabLst>
                <a:tab pos="1255713" algn="l"/>
              </a:tabLst>
            </a:pPr>
            <a:r>
              <a:rPr lang="en-US" dirty="0"/>
              <a:t>	More focused /</a:t>
            </a:r>
            <a:r>
              <a:rPr lang="en-US" dirty="0" smtClean="0"/>
              <a:t> refocused,  Learned </a:t>
            </a:r>
            <a:r>
              <a:rPr lang="en-US" dirty="0"/>
              <a:t>about myself</a:t>
            </a:r>
          </a:p>
          <a:p>
            <a:pPr>
              <a:tabLst>
                <a:tab pos="1255713" algn="l"/>
              </a:tabLst>
            </a:pPr>
            <a:endParaRPr lang="en-US" dirty="0"/>
          </a:p>
        </p:txBody>
      </p:sp>
    </p:spTree>
    <p:extLst>
      <p:ext uri="{BB962C8B-B14F-4D97-AF65-F5344CB8AC3E}">
        <p14:creationId xmlns:p14="http://schemas.microsoft.com/office/powerpoint/2010/main" val="2188505163"/>
      </p:ext>
    </p:extLst>
  </p:cSld>
  <p:clrMapOvr>
    <a:masterClrMapping/>
  </p:clrMapOvr>
  <p:transition advTm="14879">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4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4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5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5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6000"/>
                            </p:stCondLst>
                            <p:childTnLst>
                              <p:par>
                                <p:cTn id="45" presetID="1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1329595"/>
          </a:xfrm>
        </p:spPr>
        <p:txBody>
          <a:bodyPr/>
          <a:lstStyle/>
          <a:p>
            <a:r>
              <a:rPr lang="en-US" dirty="0"/>
              <a:t>How would you explain to non-participants the </a:t>
            </a:r>
            <a:r>
              <a:rPr lang="en-US" b="1" dirty="0"/>
              <a:t>impact</a:t>
            </a:r>
            <a:r>
              <a:rPr lang="en-US" dirty="0"/>
              <a:t> this Challenge has made </a:t>
            </a:r>
            <a:r>
              <a:rPr lang="en-US" b="1" dirty="0"/>
              <a:t>on </a:t>
            </a:r>
            <a:r>
              <a:rPr lang="en-US" b="1" dirty="0" smtClean="0"/>
              <a:t>you</a:t>
            </a:r>
            <a:r>
              <a:rPr lang="en-US" dirty="0" smtClean="0"/>
              <a:t>? </a:t>
            </a:r>
            <a:endParaRPr lang="en-US" dirty="0"/>
          </a:p>
        </p:txBody>
      </p:sp>
      <p:sp>
        <p:nvSpPr>
          <p:cNvPr id="3" name="Text Placeholder 2"/>
          <p:cNvSpPr>
            <a:spLocks noGrp="1"/>
          </p:cNvSpPr>
          <p:nvPr>
            <p:ph type="body" sz="quarter" idx="10"/>
          </p:nvPr>
        </p:nvSpPr>
        <p:spPr>
          <a:xfrm>
            <a:off x="508000" y="1751538"/>
            <a:ext cx="11176000" cy="5022914"/>
          </a:xfrm>
        </p:spPr>
        <p:txBody>
          <a:bodyPr/>
          <a:lstStyle/>
          <a:p>
            <a:pPr>
              <a:tabLst>
                <a:tab pos="1255713" algn="l"/>
              </a:tabLst>
            </a:pPr>
            <a:r>
              <a:rPr lang="en-US" dirty="0" smtClean="0">
                <a:effectLst>
                  <a:outerShdw blurRad="38100" dist="38100" dir="2700000" algn="tl">
                    <a:srgbClr val="000000">
                      <a:alpha val="43137"/>
                    </a:srgbClr>
                  </a:outerShdw>
                </a:effectLst>
              </a:rPr>
              <a:t>It’s a </a:t>
            </a:r>
            <a:r>
              <a:rPr lang="en-US" dirty="0" smtClean="0">
                <a:solidFill>
                  <a:schemeClr val="accent1">
                    <a:lumMod val="60000"/>
                    <a:lumOff val="40000"/>
                  </a:schemeClr>
                </a:solidFill>
                <a:effectLst>
                  <a:outerShdw blurRad="38100" dist="38100" dir="2700000" algn="tl">
                    <a:srgbClr val="000000">
                      <a:alpha val="43137"/>
                    </a:srgbClr>
                  </a:outerShdw>
                </a:effectLst>
              </a:rPr>
              <a:t>habit </a:t>
            </a:r>
            <a:r>
              <a:rPr lang="en-US" dirty="0">
                <a:solidFill>
                  <a:schemeClr val="accent1">
                    <a:lumMod val="60000"/>
                    <a:lumOff val="40000"/>
                  </a:schemeClr>
                </a:solidFill>
                <a:effectLst>
                  <a:outerShdw blurRad="38100" dist="38100" dir="2700000" algn="tl">
                    <a:srgbClr val="000000">
                      <a:alpha val="43137"/>
                    </a:srgbClr>
                  </a:outerShdw>
                </a:effectLst>
              </a:rPr>
              <a:t>with benefits</a:t>
            </a:r>
            <a:r>
              <a:rPr lang="en-US" dirty="0">
                <a:effectLst>
                  <a:outerShdw blurRad="38100" dist="38100" dir="2700000" algn="tl">
                    <a:srgbClr val="000000">
                      <a:alpha val="43137"/>
                    </a:srgbClr>
                  </a:outerShdw>
                </a:effectLst>
              </a:rPr>
              <a:t>! </a:t>
            </a:r>
            <a:endParaRPr lang="en-US" dirty="0" smtClean="0">
              <a:effectLst>
                <a:outerShdw blurRad="38100" dist="38100" dir="2700000" algn="tl">
                  <a:srgbClr val="000000">
                    <a:alpha val="43137"/>
                  </a:srgbClr>
                </a:outerShdw>
              </a:effectLst>
            </a:endParaRPr>
          </a:p>
          <a:p>
            <a:pPr>
              <a:tabLst>
                <a:tab pos="1255713" algn="l"/>
              </a:tabLst>
            </a:pPr>
            <a:r>
              <a:rPr lang="en-US" dirty="0" smtClean="0">
                <a:effectLst>
                  <a:outerShdw blurRad="38100" dist="38100" dir="2700000" algn="tl">
                    <a:srgbClr val="000000">
                      <a:alpha val="43137"/>
                    </a:srgbClr>
                  </a:outerShdw>
                </a:effectLst>
              </a:rPr>
              <a:t>I </a:t>
            </a:r>
            <a:r>
              <a:rPr lang="en-US" dirty="0">
                <a:effectLst>
                  <a:outerShdw blurRad="38100" dist="38100" dir="2700000" algn="tl">
                    <a:srgbClr val="000000">
                      <a:alpha val="43137"/>
                    </a:srgbClr>
                  </a:outerShdw>
                </a:effectLst>
              </a:rPr>
              <a:t>am </a:t>
            </a:r>
            <a:r>
              <a:rPr lang="en-US" dirty="0">
                <a:solidFill>
                  <a:schemeClr val="accent1">
                    <a:lumMod val="60000"/>
                    <a:lumOff val="40000"/>
                  </a:schemeClr>
                </a:solidFill>
                <a:effectLst>
                  <a:outerShdw blurRad="38100" dist="38100" dir="2700000" algn="tl">
                    <a:srgbClr val="000000">
                      <a:alpha val="43137"/>
                    </a:srgbClr>
                  </a:outerShdw>
                </a:effectLst>
              </a:rPr>
              <a:t>more calm and collected </a:t>
            </a:r>
            <a:r>
              <a:rPr lang="en-US" dirty="0" smtClean="0">
                <a:effectLst>
                  <a:outerShdw blurRad="38100" dist="38100" dir="2700000" algn="tl">
                    <a:srgbClr val="000000">
                      <a:alpha val="43137"/>
                    </a:srgbClr>
                  </a:outerShdw>
                </a:effectLst>
              </a:rPr>
              <a:t>both emotionally </a:t>
            </a:r>
            <a:r>
              <a:rPr lang="en-US" dirty="0">
                <a:effectLst>
                  <a:outerShdw blurRad="38100" dist="38100" dir="2700000" algn="tl">
                    <a:srgbClr val="000000">
                      <a:alpha val="43137"/>
                    </a:srgbClr>
                  </a:outerShdw>
                </a:effectLst>
              </a:rPr>
              <a:t>&amp; spiritually. </a:t>
            </a:r>
            <a:endParaRPr lang="en-US" dirty="0" smtClean="0">
              <a:effectLst>
                <a:outerShdw blurRad="38100" dist="38100" dir="2700000" algn="tl">
                  <a:srgbClr val="000000">
                    <a:alpha val="43137"/>
                  </a:srgbClr>
                </a:outerShdw>
              </a:effectLst>
            </a:endParaRPr>
          </a:p>
          <a:p>
            <a:pPr>
              <a:tabLst>
                <a:tab pos="1255713" algn="l"/>
              </a:tabLst>
            </a:pPr>
            <a:r>
              <a:rPr lang="en-US" dirty="0">
                <a:effectLst>
                  <a:outerShdw blurRad="38100" dist="38100" dir="2700000" algn="tl">
                    <a:srgbClr val="000000">
                      <a:alpha val="43137"/>
                    </a:srgbClr>
                  </a:outerShdw>
                </a:effectLst>
              </a:rPr>
              <a:t>Silence is hard for me to accomplish. However, being silent before God </a:t>
            </a:r>
            <a:r>
              <a:rPr lang="en-US" dirty="0">
                <a:solidFill>
                  <a:schemeClr val="accent1">
                    <a:lumMod val="60000"/>
                    <a:lumOff val="40000"/>
                  </a:schemeClr>
                </a:solidFill>
                <a:effectLst>
                  <a:outerShdw blurRad="38100" dist="38100" dir="2700000" algn="tl">
                    <a:srgbClr val="000000">
                      <a:alpha val="43137"/>
                    </a:srgbClr>
                  </a:outerShdw>
                </a:effectLst>
              </a:rPr>
              <a:t>gave me a peace </a:t>
            </a:r>
            <a:r>
              <a:rPr lang="en-US" dirty="0">
                <a:effectLst>
                  <a:outerShdw blurRad="38100" dist="38100" dir="2700000" algn="tl">
                    <a:srgbClr val="000000">
                      <a:alpha val="43137"/>
                    </a:srgbClr>
                  </a:outerShdw>
                </a:effectLst>
              </a:rPr>
              <a:t>that I had not found anywhere else. </a:t>
            </a:r>
            <a:endParaRPr lang="en-US" dirty="0" smtClean="0">
              <a:effectLst>
                <a:outerShdw blurRad="38100" dist="38100" dir="2700000" algn="tl">
                  <a:srgbClr val="000000">
                    <a:alpha val="43137"/>
                  </a:srgbClr>
                </a:outerShdw>
              </a:effectLst>
            </a:endParaRPr>
          </a:p>
          <a:p>
            <a:pPr>
              <a:tabLst>
                <a:tab pos="1255713" algn="l"/>
              </a:tabLst>
            </a:pPr>
            <a:r>
              <a:rPr lang="en-US" dirty="0">
                <a:solidFill>
                  <a:schemeClr val="accent1">
                    <a:lumMod val="60000"/>
                    <a:lumOff val="40000"/>
                  </a:schemeClr>
                </a:solidFill>
                <a:effectLst>
                  <a:outerShdw blurRad="38100" dist="38100" dir="2700000" algn="tl">
                    <a:srgbClr val="000000">
                      <a:alpha val="43137"/>
                    </a:srgbClr>
                  </a:outerShdw>
                </a:effectLst>
              </a:rPr>
              <a:t>God waits for us to quiet our souls </a:t>
            </a:r>
            <a:r>
              <a:rPr lang="en-US" dirty="0">
                <a:effectLst>
                  <a:outerShdw blurRad="38100" dist="38100" dir="2700000" algn="tl">
                    <a:srgbClr val="000000">
                      <a:alpha val="43137"/>
                    </a:srgbClr>
                  </a:outerShdw>
                </a:effectLst>
              </a:rPr>
              <a:t>to really begin </a:t>
            </a:r>
            <a:r>
              <a:rPr lang="en-US" dirty="0">
                <a:solidFill>
                  <a:schemeClr val="accent1">
                    <a:lumMod val="60000"/>
                    <a:lumOff val="40000"/>
                  </a:schemeClr>
                </a:solidFill>
                <a:effectLst>
                  <a:outerShdw blurRad="38100" dist="38100" dir="2700000" algn="tl">
                    <a:srgbClr val="000000">
                      <a:alpha val="43137"/>
                    </a:srgbClr>
                  </a:outerShdw>
                </a:effectLst>
              </a:rPr>
              <a:t>to speak </a:t>
            </a:r>
            <a:r>
              <a:rPr lang="en-US" dirty="0">
                <a:effectLst>
                  <a:outerShdw blurRad="38100" dist="38100" dir="2700000" algn="tl">
                    <a:srgbClr val="000000">
                      <a:alpha val="43137"/>
                    </a:srgbClr>
                  </a:outerShdw>
                </a:effectLst>
              </a:rPr>
              <a:t>to </a:t>
            </a:r>
            <a:r>
              <a:rPr lang="en-US" dirty="0" smtClean="0">
                <a:effectLst>
                  <a:outerShdw blurRad="38100" dist="38100" dir="2700000" algn="tl">
                    <a:srgbClr val="000000">
                      <a:alpha val="43137"/>
                    </a:srgbClr>
                  </a:outerShdw>
                </a:effectLst>
              </a:rPr>
              <a:t>us.</a:t>
            </a:r>
          </a:p>
          <a:p>
            <a:pPr>
              <a:tabLst>
                <a:tab pos="1255713" algn="l"/>
              </a:tabLst>
            </a:pPr>
            <a:r>
              <a:rPr lang="en-US" dirty="0">
                <a:solidFill>
                  <a:schemeClr val="accent1">
                    <a:lumMod val="60000"/>
                    <a:lumOff val="40000"/>
                  </a:schemeClr>
                </a:solidFill>
                <a:effectLst>
                  <a:outerShdw blurRad="38100" dist="38100" dir="2700000" algn="tl">
                    <a:srgbClr val="000000">
                      <a:alpha val="43137"/>
                    </a:srgbClr>
                  </a:outerShdw>
                </a:effectLst>
              </a:rPr>
              <a:t>It made me breathe</a:t>
            </a:r>
            <a:r>
              <a:rPr lang="en-US" dirty="0">
                <a:effectLst>
                  <a:outerShdw blurRad="38100" dist="38100" dir="2700000" algn="tl">
                    <a:srgbClr val="000000">
                      <a:alpha val="43137"/>
                    </a:srgbClr>
                  </a:outerShdw>
                </a:effectLst>
              </a:rPr>
              <a:t>. </a:t>
            </a:r>
            <a:endParaRPr lang="en-US" dirty="0" smtClean="0">
              <a:effectLst>
                <a:outerShdw blurRad="38100" dist="38100" dir="2700000" algn="tl">
                  <a:srgbClr val="000000">
                    <a:alpha val="43137"/>
                  </a:srgbClr>
                </a:outerShdw>
              </a:effectLst>
            </a:endParaRPr>
          </a:p>
          <a:p>
            <a:pPr>
              <a:tabLst>
                <a:tab pos="1255713" algn="l"/>
              </a:tabLst>
            </a:pPr>
            <a:r>
              <a:rPr lang="en-US" dirty="0" smtClean="0">
                <a:effectLst>
                  <a:outerShdw blurRad="38100" dist="38100" dir="2700000" algn="tl">
                    <a:srgbClr val="000000">
                      <a:alpha val="43137"/>
                    </a:srgbClr>
                  </a:outerShdw>
                </a:effectLst>
              </a:rPr>
              <a:t>It </a:t>
            </a:r>
            <a:r>
              <a:rPr lang="en-US" dirty="0">
                <a:solidFill>
                  <a:schemeClr val="accent1">
                    <a:lumMod val="60000"/>
                    <a:lumOff val="40000"/>
                  </a:schemeClr>
                </a:solidFill>
                <a:effectLst>
                  <a:outerShdw blurRad="38100" dist="38100" dir="2700000" algn="tl">
                    <a:srgbClr val="000000">
                      <a:alpha val="43137"/>
                    </a:srgbClr>
                  </a:outerShdw>
                </a:effectLst>
              </a:rPr>
              <a:t>re-amped my relationship </a:t>
            </a:r>
            <a:r>
              <a:rPr lang="en-US" dirty="0">
                <a:effectLst>
                  <a:outerShdw blurRad="38100" dist="38100" dir="2700000" algn="tl">
                    <a:srgbClr val="000000">
                      <a:alpha val="43137"/>
                    </a:srgbClr>
                  </a:outerShdw>
                </a:effectLst>
              </a:rPr>
              <a:t>and </a:t>
            </a:r>
            <a:r>
              <a:rPr lang="en-US" dirty="0">
                <a:solidFill>
                  <a:schemeClr val="accent1">
                    <a:lumMod val="60000"/>
                    <a:lumOff val="40000"/>
                  </a:schemeClr>
                </a:solidFill>
                <a:effectLst>
                  <a:outerShdw blurRad="38100" dist="38100" dir="2700000" algn="tl">
                    <a:srgbClr val="000000">
                      <a:alpha val="43137"/>
                    </a:srgbClr>
                  </a:outerShdw>
                </a:effectLst>
              </a:rPr>
              <a:t>re-energized</a:t>
            </a:r>
            <a:r>
              <a:rPr lang="en-US" dirty="0">
                <a:effectLst>
                  <a:outerShdw blurRad="38100" dist="38100" dir="2700000" algn="tl">
                    <a:srgbClr val="000000">
                      <a:alpha val="43137"/>
                    </a:srgbClr>
                  </a:outerShdw>
                </a:effectLst>
              </a:rPr>
              <a:t> my </a:t>
            </a:r>
            <a:r>
              <a:rPr lang="en-US" dirty="0">
                <a:solidFill>
                  <a:schemeClr val="accent1">
                    <a:lumMod val="60000"/>
                    <a:lumOff val="40000"/>
                  </a:schemeClr>
                </a:solidFill>
                <a:effectLst>
                  <a:outerShdw blurRad="38100" dist="38100" dir="2700000" algn="tl">
                    <a:srgbClr val="000000">
                      <a:alpha val="43137"/>
                    </a:srgbClr>
                  </a:outerShdw>
                </a:effectLst>
              </a:rPr>
              <a:t>faith</a:t>
            </a:r>
            <a:r>
              <a:rPr lang="en-US" dirty="0" smtClean="0">
                <a:effectLst>
                  <a:outerShdw blurRad="38100" dist="38100" dir="2700000" algn="tl">
                    <a:srgbClr val="000000">
                      <a:alpha val="43137"/>
                    </a:srgbClr>
                  </a:outerShdw>
                </a:effectLst>
              </a:rPr>
              <a:t>. </a:t>
            </a:r>
          </a:p>
          <a:p>
            <a:pPr>
              <a:tabLst>
                <a:tab pos="1255713" algn="l"/>
              </a:tabLst>
            </a:pPr>
            <a:r>
              <a:rPr lang="en-US" dirty="0">
                <a:effectLst>
                  <a:outerShdw blurRad="38100" dist="38100" dir="2700000" algn="tl">
                    <a:srgbClr val="000000">
                      <a:alpha val="43137"/>
                    </a:srgbClr>
                  </a:outerShdw>
                </a:effectLst>
              </a:rPr>
              <a:t>By taking time out </a:t>
            </a:r>
            <a:r>
              <a:rPr lang="en-US" dirty="0" smtClean="0">
                <a:effectLst>
                  <a:outerShdw blurRad="38100" dist="38100" dir="2700000" algn="tl">
                    <a:srgbClr val="000000">
                      <a:alpha val="43137"/>
                    </a:srgbClr>
                  </a:outerShdw>
                </a:effectLst>
              </a:rPr>
              <a:t>with God </a:t>
            </a:r>
            <a:r>
              <a:rPr lang="en-US" dirty="0">
                <a:solidFill>
                  <a:schemeClr val="accent1">
                    <a:lumMod val="60000"/>
                    <a:lumOff val="40000"/>
                  </a:schemeClr>
                </a:solidFill>
                <a:effectLst>
                  <a:outerShdw blurRad="38100" dist="38100" dir="2700000" algn="tl">
                    <a:srgbClr val="000000">
                      <a:alpha val="43137"/>
                    </a:srgbClr>
                  </a:outerShdw>
                </a:effectLst>
              </a:rPr>
              <a:t>I have felt detoxed</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It helped flush </a:t>
            </a:r>
            <a:r>
              <a:rPr lang="en-US" dirty="0">
                <a:effectLst>
                  <a:outerShdw blurRad="38100" dist="38100" dir="2700000" algn="tl">
                    <a:srgbClr val="000000">
                      <a:alpha val="43137"/>
                    </a:srgbClr>
                  </a:outerShdw>
                </a:effectLst>
              </a:rPr>
              <a:t>out all the toxic parts that filled me and made me </a:t>
            </a:r>
            <a:r>
              <a:rPr lang="en-US" dirty="0" smtClean="0">
                <a:effectLst>
                  <a:outerShdw blurRad="38100" dist="38100" dir="2700000" algn="tl">
                    <a:srgbClr val="000000">
                      <a:alpha val="43137"/>
                    </a:srgbClr>
                  </a:outerShdw>
                </a:effectLst>
              </a:rPr>
              <a:t>angry </a:t>
            </a:r>
            <a:r>
              <a:rPr lang="en-US" dirty="0">
                <a:effectLst>
                  <a:outerShdw blurRad="38100" dist="38100" dir="2700000" algn="tl">
                    <a:srgbClr val="000000">
                      <a:alpha val="43137"/>
                    </a:srgbClr>
                  </a:outerShdw>
                </a:effectLst>
              </a:rPr>
              <a:t>with myself and </a:t>
            </a:r>
            <a:r>
              <a:rPr lang="en-US" dirty="0" smtClean="0">
                <a:effectLst>
                  <a:outerShdw blurRad="38100" dist="38100" dir="2700000" algn="tl">
                    <a:srgbClr val="000000">
                      <a:alpha val="43137"/>
                    </a:srgbClr>
                  </a:outerShdw>
                </a:effectLst>
              </a:rPr>
              <a:t>God.</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3743554"/>
      </p:ext>
    </p:extLst>
  </p:cSld>
  <p:clrMapOvr>
    <a:masterClrMapping/>
  </p:clrMapOvr>
  <p:transition advTm="2444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1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2500"/>
                            </p:stCondLst>
                            <p:childTnLst>
                              <p:par>
                                <p:cTn id="15" presetID="12" presetClass="entr" presetSubtype="4" fill="hold" grpId="0" nodeType="afterEffect">
                                  <p:stCondLst>
                                    <p:cond delay="1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par>
                          <p:cTn id="19" fill="hold">
                            <p:stCondLst>
                              <p:cond delay="4500"/>
                            </p:stCondLst>
                            <p:childTnLst>
                              <p:par>
                                <p:cTn id="20" presetID="12" presetClass="entr" presetSubtype="4" fill="hold" grpId="0" nodeType="afterEffect">
                                  <p:stCondLst>
                                    <p:cond delay="2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3" end="3"/>
                                            </p:txEl>
                                          </p:spTgt>
                                        </p:tgtEl>
                                      </p:cBhvr>
                                    </p:animEffect>
                                  </p:childTnLst>
                                </p:cTn>
                              </p:par>
                            </p:childTnLst>
                          </p:cTn>
                        </p:par>
                        <p:par>
                          <p:cTn id="24" fill="hold">
                            <p:stCondLst>
                              <p:cond delay="7500"/>
                            </p:stCondLst>
                            <p:childTnLst>
                              <p:par>
                                <p:cTn id="25" presetID="12" presetClass="entr" presetSubtype="4" fill="hold" grpId="0" nodeType="afterEffect">
                                  <p:stCondLst>
                                    <p:cond delay="1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childTnLst>
                          </p:cTn>
                        </p:par>
                        <p:par>
                          <p:cTn id="29" fill="hold">
                            <p:stCondLst>
                              <p:cond delay="9500"/>
                            </p:stCondLst>
                            <p:childTnLst>
                              <p:par>
                                <p:cTn id="30" presetID="12" presetClass="entr" presetSubtype="4" fill="hold" grpId="0" nodeType="afterEffect">
                                  <p:stCondLst>
                                    <p:cond delay="1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5" end="5"/>
                                            </p:txEl>
                                          </p:spTgt>
                                        </p:tgtEl>
                                      </p:cBhvr>
                                    </p:animEffect>
                                  </p:childTnLst>
                                </p:cTn>
                              </p:par>
                            </p:childTnLst>
                          </p:cTn>
                        </p:par>
                        <p:par>
                          <p:cTn id="34" fill="hold">
                            <p:stCondLst>
                              <p:cond delay="11500"/>
                            </p:stCondLst>
                            <p:childTnLst>
                              <p:par>
                                <p:cTn id="35" presetID="12" presetClass="entr" presetSubtype="4" fill="hold" grpId="0" nodeType="afterEffect">
                                  <p:stCondLst>
                                    <p:cond delay="150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664797"/>
          </a:xfrm>
        </p:spPr>
        <p:txBody>
          <a:bodyPr/>
          <a:lstStyle/>
          <a:p>
            <a:r>
              <a:rPr lang="en-US" b="1" dirty="0" smtClean="0"/>
              <a:t>Louis </a:t>
            </a:r>
            <a:r>
              <a:rPr lang="en-US" b="1" dirty="0" err="1" smtClean="0"/>
              <a:t>Spivak</a:t>
            </a:r>
            <a:r>
              <a:rPr lang="en-US" b="1" dirty="0" smtClean="0"/>
              <a:t> </a:t>
            </a:r>
            <a:r>
              <a:rPr lang="en-US" dirty="0" smtClean="0"/>
              <a:t>in </a:t>
            </a:r>
            <a:r>
              <a:rPr lang="en-US" i="1" dirty="0" err="1" smtClean="0"/>
              <a:t>Relevant's</a:t>
            </a:r>
            <a:r>
              <a:rPr lang="en-US" dirty="0" smtClean="0"/>
              <a:t> Nov/Dec 2014 issue</a:t>
            </a:r>
            <a:endParaRPr lang="en-US" dirty="0"/>
          </a:p>
        </p:txBody>
      </p:sp>
      <p:sp>
        <p:nvSpPr>
          <p:cNvPr id="3" name="Text Placeholder 2"/>
          <p:cNvSpPr>
            <a:spLocks noGrp="1"/>
          </p:cNvSpPr>
          <p:nvPr>
            <p:ph type="body" sz="quarter" idx="10"/>
          </p:nvPr>
        </p:nvSpPr>
        <p:spPr>
          <a:xfrm>
            <a:off x="508000" y="1371600"/>
            <a:ext cx="5588000" cy="3917996"/>
          </a:xfrm>
        </p:spPr>
        <p:txBody>
          <a:bodyPr/>
          <a:lstStyle/>
          <a:p>
            <a:r>
              <a:rPr lang="en-US" sz="3800" dirty="0"/>
              <a:t>With silence, healing begins. </a:t>
            </a:r>
          </a:p>
          <a:p>
            <a:r>
              <a:rPr lang="en-US" sz="3800" dirty="0" smtClean="0"/>
              <a:t>God doesn’t </a:t>
            </a:r>
            <a:r>
              <a:rPr lang="en-US" sz="3800" dirty="0"/>
              <a:t>compete. </a:t>
            </a:r>
            <a:r>
              <a:rPr lang="en-US" sz="3800" dirty="0" smtClean="0"/>
              <a:t/>
            </a:r>
            <a:br>
              <a:rPr lang="en-US" sz="3800" dirty="0" smtClean="0"/>
            </a:br>
            <a:r>
              <a:rPr lang="en-US" sz="3800" dirty="0" smtClean="0"/>
              <a:t>He </a:t>
            </a:r>
            <a:r>
              <a:rPr lang="en-US" sz="3800" dirty="0"/>
              <a:t>beckons</a:t>
            </a:r>
            <a:r>
              <a:rPr lang="en-US" sz="3800" dirty="0" smtClean="0"/>
              <a:t>.</a:t>
            </a:r>
          </a:p>
          <a:p>
            <a:r>
              <a:rPr lang="en-US" sz="3800" dirty="0"/>
              <a:t>He says, “You belong. </a:t>
            </a:r>
            <a:r>
              <a:rPr lang="en-US" sz="3800" dirty="0" smtClean="0"/>
              <a:t/>
            </a:r>
            <a:br>
              <a:rPr lang="en-US" sz="3800" dirty="0" smtClean="0"/>
            </a:br>
            <a:r>
              <a:rPr lang="en-US" sz="3800" dirty="0" smtClean="0"/>
              <a:t>You </a:t>
            </a:r>
            <a:r>
              <a:rPr lang="en-US" sz="3800" dirty="0"/>
              <a:t>are loved. </a:t>
            </a:r>
            <a:r>
              <a:rPr lang="en-US" sz="3800" dirty="0" smtClean="0"/>
              <a:t/>
            </a:r>
            <a:br>
              <a:rPr lang="en-US" sz="3800" dirty="0" smtClean="0"/>
            </a:br>
            <a:r>
              <a:rPr lang="en-US" sz="3800" dirty="0" smtClean="0"/>
              <a:t>You </a:t>
            </a:r>
            <a:r>
              <a:rPr lang="en-US" sz="3800" dirty="0"/>
              <a:t>are mine</a:t>
            </a:r>
            <a:r>
              <a:rPr lang="en-US" sz="3800" dirty="0" smtClean="0"/>
              <a:t>.” </a:t>
            </a:r>
            <a:endParaRPr lang="en-US" sz="3800" dirty="0"/>
          </a:p>
        </p:txBody>
      </p:sp>
      <p:pic>
        <p:nvPicPr>
          <p:cNvPr id="4" name="Picture 3"/>
          <p:cNvPicPr>
            <a:picLocks noChangeAspect="1"/>
          </p:cNvPicPr>
          <p:nvPr/>
        </p:nvPicPr>
        <p:blipFill rotWithShape="1">
          <a:blip r:embed="rId2"/>
          <a:srcRect t="13737" r="39441" b="4771"/>
          <a:stretch/>
        </p:blipFill>
        <p:spPr>
          <a:xfrm>
            <a:off x="6371464" y="1371600"/>
            <a:ext cx="5312535" cy="3810000"/>
          </a:xfrm>
          <a:prstGeom prst="rect">
            <a:avLst/>
          </a:prstGeom>
        </p:spPr>
      </p:pic>
      <p:sp>
        <p:nvSpPr>
          <p:cNvPr id="6" name="Text Placeholder 2"/>
          <p:cNvSpPr txBox="1">
            <a:spLocks/>
          </p:cNvSpPr>
          <p:nvPr/>
        </p:nvSpPr>
        <p:spPr>
          <a:xfrm>
            <a:off x="6371464" y="5438203"/>
            <a:ext cx="5287136" cy="886397"/>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dirty="0" smtClean="0"/>
              <a:t>This worthy </a:t>
            </a:r>
            <a:r>
              <a:rPr lang="en-US" dirty="0"/>
              <a:t>read </a:t>
            </a:r>
            <a:r>
              <a:rPr lang="en-US" dirty="0" smtClean="0"/>
              <a:t>was found </a:t>
            </a:r>
            <a:r>
              <a:rPr lang="en-US" dirty="0"/>
              <a:t>by Whitney </a:t>
            </a:r>
            <a:r>
              <a:rPr lang="en-US" dirty="0" smtClean="0"/>
              <a:t>Newman.</a:t>
            </a:r>
            <a:endParaRPr lang="en-US" dirty="0"/>
          </a:p>
        </p:txBody>
      </p:sp>
    </p:spTree>
    <p:extLst>
      <p:ext uri="{BB962C8B-B14F-4D97-AF65-F5344CB8AC3E}">
        <p14:creationId xmlns:p14="http://schemas.microsoft.com/office/powerpoint/2010/main" val="1300982924"/>
      </p:ext>
    </p:extLst>
  </p:cSld>
  <p:clrMapOvr>
    <a:masterClrMapping/>
  </p:clrMapOvr>
  <p:transition advTm="10133">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par>
                          <p:cTn id="9" fill="hold">
                            <p:stCondLst>
                              <p:cond delay="500"/>
                            </p:stCondLst>
                            <p:childTnLst>
                              <p:par>
                                <p:cTn id="10" presetID="12" presetClass="entr" presetSubtype="4" fill="hold" grpId="0"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par>
                          <p:cTn id="14" fill="hold">
                            <p:stCondLst>
                              <p:cond delay="2000"/>
                            </p:stCondLst>
                            <p:childTnLst>
                              <p:par>
                                <p:cTn id="15" presetID="12" presetClass="entr" presetSubtype="4" fill="hold" grpId="0"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2160591"/>
          </a:xfrm>
        </p:spPr>
        <p:txBody>
          <a:bodyPr/>
          <a:lstStyle/>
          <a:p>
            <a:r>
              <a:rPr lang="en-US" sz="6000" dirty="0" smtClean="0"/>
              <a:t>Strategies for Silence &amp; Solitude</a:t>
            </a:r>
            <a:r>
              <a:rPr lang="en-US" dirty="0" smtClean="0"/>
              <a:t/>
            </a:r>
            <a:br>
              <a:rPr lang="en-US" dirty="0" smtClean="0"/>
            </a:br>
            <a:r>
              <a:rPr lang="en-US" dirty="0"/>
              <a:t>A Simple Strategy to Silence Your Internal Scripts</a:t>
            </a:r>
            <a:br>
              <a:rPr lang="en-US" dirty="0"/>
            </a:br>
            <a:endParaRPr lang="en-US" dirty="0"/>
          </a:p>
        </p:txBody>
      </p:sp>
      <p:sp>
        <p:nvSpPr>
          <p:cNvPr id="3" name="Text Placeholder 2"/>
          <p:cNvSpPr>
            <a:spLocks noGrp="1"/>
          </p:cNvSpPr>
          <p:nvPr>
            <p:ph type="body" sz="quarter" idx="10"/>
          </p:nvPr>
        </p:nvSpPr>
        <p:spPr>
          <a:xfrm>
            <a:off x="508000" y="1980724"/>
            <a:ext cx="9702800" cy="4819781"/>
          </a:xfrm>
        </p:spPr>
        <p:txBody>
          <a:bodyPr/>
          <a:lstStyle/>
          <a:p>
            <a:pPr marL="519113" indent="-519113"/>
            <a:r>
              <a:rPr lang="en-US" sz="3600" dirty="0"/>
              <a:t>We all have a tendency to have internal scripts or conversations that run in our heads. </a:t>
            </a:r>
            <a:endParaRPr lang="en-US" sz="3600" dirty="0" smtClean="0"/>
          </a:p>
          <a:p>
            <a:pPr marL="519113" indent="-519113"/>
            <a:r>
              <a:rPr lang="en-US" sz="3600" dirty="0" smtClean="0"/>
              <a:t>To </a:t>
            </a:r>
            <a:r>
              <a:rPr lang="en-US" sz="3600" dirty="0"/>
              <a:t>disarm them, sit with a writing pad or post-it notes when you practice silence &amp; solitude. </a:t>
            </a:r>
            <a:endParaRPr lang="en-US" sz="3600" dirty="0" smtClean="0"/>
          </a:p>
          <a:p>
            <a:pPr marL="519113" indent="-519113"/>
            <a:r>
              <a:rPr lang="en-US" sz="3600" dirty="0" smtClean="0"/>
              <a:t>As </a:t>
            </a:r>
            <a:r>
              <a:rPr lang="en-US" sz="3600" dirty="0"/>
              <a:t>ideas occur to you, grab a pen or pencil and write it down. </a:t>
            </a:r>
            <a:endParaRPr lang="en-US" sz="3600" dirty="0" smtClean="0"/>
          </a:p>
          <a:p>
            <a:pPr marL="519113" indent="-519113"/>
            <a:r>
              <a:rPr lang="en-US" sz="3600" dirty="0" smtClean="0"/>
              <a:t>Then </a:t>
            </a:r>
            <a:r>
              <a:rPr lang="en-US" sz="3600" dirty="0"/>
              <a:t>return to silence knowing you can take care of that item once you have finished being silent.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2200" y="3173255"/>
            <a:ext cx="1737216" cy="1828649"/>
          </a:xfrm>
          <a:prstGeom prst="rect">
            <a:avLst/>
          </a:prstGeom>
        </p:spPr>
      </p:pic>
    </p:spTree>
    <p:extLst>
      <p:ext uri="{BB962C8B-B14F-4D97-AF65-F5344CB8AC3E}">
        <p14:creationId xmlns:p14="http://schemas.microsoft.com/office/powerpoint/2010/main" val="2004794415"/>
      </p:ext>
    </p:extLst>
  </p:cSld>
  <p:clrMapOvr>
    <a:masterClrMapping/>
  </p:clrMapOvr>
  <p:transition advTm="19459">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1000"/>
                            </p:stCondLst>
                            <p:childTnLst>
                              <p:par>
                                <p:cTn id="15" presetID="12" presetClass="entr" presetSubtype="4" fill="hold" grpId="0" nodeType="afterEffect">
                                  <p:stCondLst>
                                    <p:cond delay="200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0" fill="hold"/>
                                        <p:tgtEl>
                                          <p:spTgt spid="7"/>
                                        </p:tgtEl>
                                        <p:attrNameLst>
                                          <p:attrName>ppt_x</p:attrName>
                                        </p:attrNameLst>
                                      </p:cBhvr>
                                      <p:tavLst>
                                        <p:tav tm="0">
                                          <p:val>
                                            <p:strVal val="1+#ppt_w/2"/>
                                          </p:val>
                                        </p:tav>
                                        <p:tav tm="100000">
                                          <p:val>
                                            <p:strVal val="#ppt_x"/>
                                          </p:val>
                                        </p:tav>
                                      </p:tavLst>
                                    </p:anim>
                                    <p:anim calcmode="lin" valueType="num">
                                      <p:cBhvr additive="base">
                                        <p:cTn id="23" dur="5000" fill="hold"/>
                                        <p:tgtEl>
                                          <p:spTgt spid="7"/>
                                        </p:tgtEl>
                                        <p:attrNameLst>
                                          <p:attrName>ppt_y</p:attrName>
                                        </p:attrNameLst>
                                      </p:cBhvr>
                                      <p:tavLst>
                                        <p:tav tm="0">
                                          <p:val>
                                            <p:strVal val="#ppt_y"/>
                                          </p:val>
                                        </p:tav>
                                        <p:tav tm="100000">
                                          <p:val>
                                            <p:strVal val="#ppt_y"/>
                                          </p:val>
                                        </p:tav>
                                      </p:tavLst>
                                    </p:anim>
                                  </p:childTnLst>
                                </p:cTn>
                              </p:par>
                            </p:childTnLst>
                          </p:cTn>
                        </p:par>
                        <p:par>
                          <p:cTn id="24" fill="hold">
                            <p:stCondLst>
                              <p:cond delay="8500"/>
                            </p:stCondLst>
                            <p:childTnLst>
                              <p:par>
                                <p:cTn id="25" presetID="12" presetClass="entr" presetSubtype="4" fill="hold" grpId="0" nodeType="after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2" end="2"/>
                                            </p:txEl>
                                          </p:spTgt>
                                        </p:tgtEl>
                                      </p:cBhvr>
                                    </p:animEffect>
                                  </p:childTnLst>
                                </p:cTn>
                              </p:par>
                            </p:childTnLst>
                          </p:cTn>
                        </p:par>
                        <p:par>
                          <p:cTn id="29" fill="hold">
                            <p:stCondLst>
                              <p:cond delay="9000"/>
                            </p:stCondLst>
                            <p:childTnLst>
                              <p:par>
                                <p:cTn id="30" presetID="12" presetClass="entr" presetSubtype="4" fill="hold" grpId="0" nodeType="afterEffect">
                                  <p:stCondLst>
                                    <p:cond delay="200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455400" cy="1384995"/>
          </a:xfrm>
        </p:spPr>
        <p:txBody>
          <a:bodyPr/>
          <a:lstStyle/>
          <a:p>
            <a:r>
              <a:rPr lang="en-US" sz="6000" dirty="0" smtClean="0"/>
              <a:t>Strategies for Silence &amp; Solitude</a:t>
            </a:r>
            <a:r>
              <a:rPr lang="en-US" dirty="0"/>
              <a:t/>
            </a:r>
            <a:br>
              <a:rPr lang="en-US" dirty="0"/>
            </a:br>
            <a:r>
              <a:rPr lang="en-US" sz="4000" dirty="0" smtClean="0"/>
              <a:t>An </a:t>
            </a:r>
            <a:r>
              <a:rPr lang="en-US" sz="4000" dirty="0"/>
              <a:t>A</a:t>
            </a:r>
            <a:r>
              <a:rPr lang="en-US" sz="4000" dirty="0" smtClean="0"/>
              <a:t>ncient </a:t>
            </a:r>
            <a:r>
              <a:rPr lang="en-US" sz="4000" dirty="0"/>
              <a:t>Church </a:t>
            </a:r>
            <a:r>
              <a:rPr lang="en-US" sz="4000" dirty="0" smtClean="0"/>
              <a:t>Exercise </a:t>
            </a:r>
            <a:r>
              <a:rPr lang="en-US" sz="4000" dirty="0"/>
              <a:t>to Prepare for Silence &amp; </a:t>
            </a:r>
            <a:r>
              <a:rPr lang="en-US" sz="4000" dirty="0" smtClean="0"/>
              <a:t>Solitude</a:t>
            </a:r>
            <a:endParaRPr lang="en-US" dirty="0"/>
          </a:p>
        </p:txBody>
      </p:sp>
      <p:sp>
        <p:nvSpPr>
          <p:cNvPr id="3" name="Text Placeholder 2"/>
          <p:cNvSpPr>
            <a:spLocks noGrp="1"/>
          </p:cNvSpPr>
          <p:nvPr>
            <p:ph type="body" sz="quarter" idx="10"/>
          </p:nvPr>
        </p:nvSpPr>
        <p:spPr>
          <a:xfrm>
            <a:off x="508000" y="1980724"/>
            <a:ext cx="9702800" cy="4699748"/>
          </a:xfrm>
        </p:spPr>
        <p:txBody>
          <a:bodyPr/>
          <a:lstStyle/>
          <a:p>
            <a:pPr marL="519113" indent="-519113"/>
            <a:r>
              <a:rPr lang="en-US" sz="3600" dirty="0" smtClean="0">
                <a:effectLst>
                  <a:outerShdw blurRad="38100" dist="38100" dir="2700000" algn="tl">
                    <a:srgbClr val="000000">
                      <a:alpha val="43137"/>
                    </a:srgbClr>
                  </a:outerShdw>
                </a:effectLst>
              </a:rPr>
              <a:t>Subtraction Exercise</a:t>
            </a:r>
          </a:p>
          <a:p>
            <a:pPr marL="862013" lvl="2" indent="0">
              <a:buNone/>
            </a:pPr>
            <a:r>
              <a:rPr lang="en-US" sz="3000" dirty="0">
                <a:effectLst>
                  <a:outerShdw blurRad="38100" dist="38100" dir="2700000" algn="tl">
                    <a:srgbClr val="000000">
                      <a:alpha val="43137"/>
                    </a:srgbClr>
                  </a:outerShdw>
                </a:effectLst>
              </a:rPr>
              <a:t>Subtract the last word each time you repeat Psalm </a:t>
            </a:r>
            <a:r>
              <a:rPr lang="en-US" sz="3000" dirty="0" smtClean="0">
                <a:effectLst>
                  <a:outerShdw blurRad="38100" dist="38100" dir="2700000" algn="tl">
                    <a:srgbClr val="000000">
                      <a:alpha val="43137"/>
                    </a:srgbClr>
                  </a:outerShdw>
                </a:effectLst>
              </a:rPr>
              <a:t>46:10:</a:t>
            </a: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and know that I am </a:t>
            </a:r>
            <a:r>
              <a:rPr lang="en-US" sz="3000" i="1" dirty="0" smtClean="0">
                <a:effectLst>
                  <a:outerShdw blurRad="38100" dist="38100" dir="2700000" algn="tl">
                    <a:srgbClr val="000000">
                      <a:alpha val="43137"/>
                    </a:srgbClr>
                  </a:outerShdw>
                </a:effectLst>
              </a:rPr>
              <a:t>God</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and know that I </a:t>
            </a:r>
            <a:r>
              <a:rPr lang="en-US" sz="3000" i="1" dirty="0" smtClean="0">
                <a:effectLst>
                  <a:outerShdw blurRad="38100" dist="38100" dir="2700000" algn="tl">
                    <a:srgbClr val="000000">
                      <a:alpha val="43137"/>
                    </a:srgbClr>
                  </a:outerShdw>
                </a:effectLst>
              </a:rPr>
              <a:t>am</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and know that </a:t>
            </a:r>
            <a:r>
              <a:rPr lang="en-US" sz="3000" i="1" dirty="0" smtClean="0">
                <a:effectLst>
                  <a:outerShdw blurRad="38100" dist="38100" dir="2700000" algn="tl">
                    <a:srgbClr val="000000">
                      <a:alpha val="43137"/>
                    </a:srgbClr>
                  </a:outerShdw>
                </a:effectLst>
              </a:rPr>
              <a:t>I</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and know </a:t>
            </a:r>
            <a:r>
              <a:rPr lang="en-US" sz="3000" i="1" dirty="0" smtClean="0">
                <a:effectLst>
                  <a:outerShdw blurRad="38100" dist="38100" dir="2700000" algn="tl">
                    <a:srgbClr val="000000">
                      <a:alpha val="43137"/>
                    </a:srgbClr>
                  </a:outerShdw>
                </a:effectLst>
              </a:rPr>
              <a:t>that</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and </a:t>
            </a:r>
            <a:r>
              <a:rPr lang="en-US" sz="3000" i="1" dirty="0" smtClean="0">
                <a:effectLst>
                  <a:outerShdw blurRad="38100" dist="38100" dir="2700000" algn="tl">
                    <a:srgbClr val="000000">
                      <a:alpha val="43137"/>
                    </a:srgbClr>
                  </a:outerShdw>
                </a:effectLst>
              </a:rPr>
              <a:t>know</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a:t>
            </a:r>
            <a:r>
              <a:rPr lang="en-US" sz="3000" i="1" dirty="0">
                <a:effectLst>
                  <a:outerShdw blurRad="38100" dist="38100" dir="2700000" algn="tl">
                    <a:srgbClr val="000000">
                      <a:alpha val="43137"/>
                    </a:srgbClr>
                  </a:outerShdw>
                </a:effectLst>
              </a:rPr>
              <a:t>still, </a:t>
            </a:r>
            <a:r>
              <a:rPr lang="en-US" sz="3000" i="1" dirty="0" smtClean="0">
                <a:effectLst>
                  <a:outerShdw blurRad="38100" dist="38100" dir="2700000" algn="tl">
                    <a:srgbClr val="000000">
                      <a:alpha val="43137"/>
                    </a:srgbClr>
                  </a:outerShdw>
                </a:effectLst>
              </a:rPr>
              <a:t>and</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 still</a:t>
            </a:r>
            <a:endParaRPr lang="en-US" sz="3000" dirty="0" smtClean="0">
              <a:effectLst>
                <a:outerShdw blurRad="38100" dist="38100" dir="2700000" algn="tl">
                  <a:srgbClr val="000000">
                    <a:alpha val="43137"/>
                  </a:srgbClr>
                </a:outerShdw>
              </a:effectLst>
            </a:endParaRPr>
          </a:p>
          <a:p>
            <a:pPr marL="1505585" lvl="4" indent="0">
              <a:lnSpc>
                <a:spcPct val="100000"/>
              </a:lnSpc>
              <a:spcBef>
                <a:spcPts val="0"/>
              </a:spcBef>
              <a:buNone/>
            </a:pPr>
            <a:r>
              <a:rPr lang="en-US" sz="3000" i="1" dirty="0" smtClean="0">
                <a:effectLst>
                  <a:outerShdw blurRad="38100" dist="38100" dir="2700000" algn="tl">
                    <a:srgbClr val="000000">
                      <a:alpha val="43137"/>
                    </a:srgbClr>
                  </a:outerShdw>
                </a:effectLst>
              </a:rPr>
              <a:t>Be</a:t>
            </a:r>
            <a:r>
              <a:rPr lang="en-US" sz="3000" i="1" dirty="0">
                <a:effectLst>
                  <a:outerShdw blurRad="38100" dist="38100" dir="2700000" algn="tl">
                    <a:srgbClr val="000000">
                      <a:alpha val="43137"/>
                    </a:srgbClr>
                  </a:outerShdw>
                </a:effectLst>
              </a:rPr>
              <a:t>.</a:t>
            </a:r>
            <a:endParaRPr lang="en-US" sz="3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0557859"/>
      </p:ext>
    </p:extLst>
  </p:cSld>
  <p:clrMapOvr>
    <a:masterClrMapping/>
  </p:clrMapOvr>
  <p:transition advTm="2356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500"/>
                            </p:stCondLst>
                            <p:childTnLst>
                              <p:par>
                                <p:cTn id="20" presetID="12" presetClass="entr" presetSubtype="4" fill="hold" grpId="0" nodeType="afterEffect">
                                  <p:stCondLst>
                                    <p:cond delay="300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7000"/>
                            </p:stCondLst>
                            <p:childTnLst>
                              <p:par>
                                <p:cTn id="25" presetID="12" presetClass="entr" presetSubtype="4" fill="hold" grpId="0" nodeType="afterEffect">
                                  <p:stCondLst>
                                    <p:cond delay="100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8500"/>
                            </p:stCondLst>
                            <p:childTnLst>
                              <p:par>
                                <p:cTn id="30" presetID="12" presetClass="entr" presetSubtype="4" fill="hold" grpId="0" nodeType="afterEffect">
                                  <p:stCondLst>
                                    <p:cond delay="100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10000"/>
                            </p:stCondLst>
                            <p:childTnLst>
                              <p:par>
                                <p:cTn id="35" presetID="12" presetClass="entr" presetSubtype="4" fill="hold" grpId="0" nodeType="afterEffect">
                                  <p:stCondLst>
                                    <p:cond delay="100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11500"/>
                            </p:stCondLst>
                            <p:childTnLst>
                              <p:par>
                                <p:cTn id="40" presetID="12" presetClass="entr" presetSubtype="4" fill="hold" grpId="0" nodeType="afterEffect">
                                  <p:stCondLst>
                                    <p:cond delay="100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13000"/>
                            </p:stCondLst>
                            <p:childTnLst>
                              <p:par>
                                <p:cTn id="45" presetID="12" presetClass="entr" presetSubtype="4" fill="hold" grpId="0" nodeType="afterEffect">
                                  <p:stCondLst>
                                    <p:cond delay="100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par>
                          <p:cTn id="49" fill="hold">
                            <p:stCondLst>
                              <p:cond delay="14500"/>
                            </p:stCondLst>
                            <p:childTnLst>
                              <p:par>
                                <p:cTn id="50" presetID="12" presetClass="entr" presetSubtype="4" fill="hold" grpId="0" nodeType="afterEffect">
                                  <p:stCondLst>
                                    <p:cond delay="100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53" dur="500"/>
                                        <p:tgtEl>
                                          <p:spTgt spid="3">
                                            <p:txEl>
                                              <p:pRg st="8" end="8"/>
                                            </p:txEl>
                                          </p:spTgt>
                                        </p:tgtEl>
                                      </p:cBhvr>
                                    </p:animEffect>
                                  </p:childTnLst>
                                </p:cTn>
                              </p:par>
                            </p:childTnLst>
                          </p:cTn>
                        </p:par>
                        <p:par>
                          <p:cTn id="54" fill="hold">
                            <p:stCondLst>
                              <p:cond delay="16000"/>
                            </p:stCondLst>
                            <p:childTnLst>
                              <p:par>
                                <p:cTn id="55" presetID="12" presetClass="entr" presetSubtype="4" fill="hold" grpId="0" nodeType="afterEffect">
                                  <p:stCondLst>
                                    <p:cond delay="100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p:tgtEl>
                                          <p:spTgt spid="3">
                                            <p:txEl>
                                              <p:pRg st="9" end="9"/>
                                            </p:txEl>
                                          </p:spTgt>
                                        </p:tgtEl>
                                        <p:attrNameLst>
                                          <p:attrName>ppt_y</p:attrName>
                                        </p:attrNameLst>
                                      </p:cBhvr>
                                      <p:tavLst>
                                        <p:tav tm="0">
                                          <p:val>
                                            <p:strVal val="#ppt_y+#ppt_h*1.125000"/>
                                          </p:val>
                                        </p:tav>
                                        <p:tav tm="100000">
                                          <p:val>
                                            <p:strVal val="#ppt_y"/>
                                          </p:val>
                                        </p:tav>
                                      </p:tavLst>
                                    </p:anim>
                                    <p:animEffect transition="in" filter="wipe(up)">
                                      <p:cBhvr>
                                        <p:cTn id="5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455400" cy="1384995"/>
          </a:xfrm>
        </p:spPr>
        <p:txBody>
          <a:bodyPr/>
          <a:lstStyle/>
          <a:p>
            <a:r>
              <a:rPr lang="en-US" sz="6000" dirty="0" smtClean="0"/>
              <a:t>Strategies for Silence &amp; Solitude</a:t>
            </a:r>
            <a:r>
              <a:rPr lang="en-US" dirty="0"/>
              <a:t/>
            </a:r>
            <a:br>
              <a:rPr lang="en-US" dirty="0"/>
            </a:br>
            <a:r>
              <a:rPr lang="en-US" sz="4000" dirty="0" smtClean="0"/>
              <a:t>An </a:t>
            </a:r>
            <a:r>
              <a:rPr lang="en-US" sz="4000" dirty="0"/>
              <a:t>A</a:t>
            </a:r>
            <a:r>
              <a:rPr lang="en-US" sz="4000" dirty="0" smtClean="0"/>
              <a:t>ncient </a:t>
            </a:r>
            <a:r>
              <a:rPr lang="en-US" sz="4000" dirty="0"/>
              <a:t>Church </a:t>
            </a:r>
            <a:r>
              <a:rPr lang="en-US" sz="4000" dirty="0" smtClean="0"/>
              <a:t>Exercise </a:t>
            </a:r>
            <a:r>
              <a:rPr lang="en-US" sz="4000" dirty="0"/>
              <a:t>to Prepare for Silence &amp; </a:t>
            </a:r>
            <a:r>
              <a:rPr lang="en-US" sz="4000" dirty="0" smtClean="0"/>
              <a:t>Solitude</a:t>
            </a:r>
            <a:endParaRPr lang="en-US" dirty="0"/>
          </a:p>
        </p:txBody>
      </p:sp>
      <p:sp>
        <p:nvSpPr>
          <p:cNvPr id="3" name="Text Placeholder 2"/>
          <p:cNvSpPr>
            <a:spLocks noGrp="1"/>
          </p:cNvSpPr>
          <p:nvPr>
            <p:ph type="body" sz="quarter" idx="10"/>
          </p:nvPr>
        </p:nvSpPr>
        <p:spPr>
          <a:xfrm>
            <a:off x="508000" y="1980724"/>
            <a:ext cx="11150600" cy="4019562"/>
          </a:xfrm>
        </p:spPr>
        <p:txBody>
          <a:bodyPr/>
          <a:lstStyle/>
          <a:p>
            <a:pPr marL="395288" indent="-395288"/>
            <a:r>
              <a:rPr lang="en-US" sz="3600" dirty="0"/>
              <a:t>Listening </a:t>
            </a:r>
            <a:r>
              <a:rPr lang="en-US" sz="3600" dirty="0" smtClean="0"/>
              <a:t>Exercise</a:t>
            </a:r>
            <a:endParaRPr lang="en-US" sz="3600" dirty="0"/>
          </a:p>
          <a:p>
            <a:pPr marL="573088" indent="-176213"/>
            <a:r>
              <a:rPr lang="en-US" sz="2600" dirty="0"/>
              <a:t>  </a:t>
            </a:r>
            <a:r>
              <a:rPr lang="en-US" sz="2600" dirty="0" smtClean="0"/>
              <a:t>Sit </a:t>
            </a:r>
            <a:r>
              <a:rPr lang="en-US" sz="2600" dirty="0"/>
              <a:t>in your chair, upright but comfortable, with your back supported.</a:t>
            </a:r>
          </a:p>
          <a:p>
            <a:pPr marL="573088" indent="-176213"/>
            <a:r>
              <a:rPr lang="en-US" sz="2600" dirty="0"/>
              <a:t>  </a:t>
            </a:r>
            <a:r>
              <a:rPr lang="en-US" sz="2600" dirty="0" smtClean="0"/>
              <a:t>Now </a:t>
            </a:r>
            <a:r>
              <a:rPr lang="en-US" sz="2600" dirty="0"/>
              <a:t>just notice the sounds that you can hear, sounds far away.</a:t>
            </a:r>
          </a:p>
          <a:p>
            <a:pPr marL="573088" indent="-176213"/>
            <a:r>
              <a:rPr lang="en-US" sz="2600" dirty="0"/>
              <a:t>  </a:t>
            </a:r>
            <a:r>
              <a:rPr lang="en-US" sz="2600" dirty="0" smtClean="0"/>
              <a:t>Just </a:t>
            </a:r>
            <a:r>
              <a:rPr lang="en-US" sz="2600" dirty="0"/>
              <a:t>hear them, </a:t>
            </a:r>
            <a:r>
              <a:rPr lang="en-US" sz="2600" dirty="0" smtClean="0"/>
              <a:t>don’t </a:t>
            </a:r>
            <a:r>
              <a:rPr lang="en-US" sz="2600" dirty="0"/>
              <a:t>even try to name them.....</a:t>
            </a:r>
          </a:p>
          <a:p>
            <a:pPr marL="573088" indent="-176213"/>
            <a:r>
              <a:rPr lang="en-US" sz="2600" dirty="0"/>
              <a:t>  </a:t>
            </a:r>
            <a:r>
              <a:rPr lang="en-US" sz="2600" dirty="0" smtClean="0"/>
              <a:t>Notice </a:t>
            </a:r>
            <a:r>
              <a:rPr lang="en-US" sz="2600" dirty="0"/>
              <a:t>fainter sounds, than sounds which are nearer.</a:t>
            </a:r>
          </a:p>
          <a:p>
            <a:pPr marL="573088" indent="-176213"/>
            <a:r>
              <a:rPr lang="en-US" sz="2600" dirty="0"/>
              <a:t>  </a:t>
            </a:r>
            <a:r>
              <a:rPr lang="en-US" sz="2600" dirty="0" smtClean="0"/>
              <a:t>Just </a:t>
            </a:r>
            <a:r>
              <a:rPr lang="en-US" sz="2600" dirty="0"/>
              <a:t>listen, become aware of them.....</a:t>
            </a:r>
          </a:p>
          <a:p>
            <a:pPr marL="573088" indent="-176213"/>
            <a:r>
              <a:rPr lang="en-US" sz="2600" dirty="0"/>
              <a:t>  </a:t>
            </a:r>
            <a:r>
              <a:rPr lang="en-US" sz="2600" dirty="0" smtClean="0"/>
              <a:t>And </a:t>
            </a:r>
            <a:r>
              <a:rPr lang="en-US" sz="2600" dirty="0"/>
              <a:t>the sound of your own heartbeat, faint, but your own rhythm of life....</a:t>
            </a:r>
          </a:p>
          <a:p>
            <a:pPr marL="573088" indent="-176213"/>
            <a:r>
              <a:rPr lang="en-US" sz="2600" dirty="0"/>
              <a:t>  </a:t>
            </a:r>
            <a:r>
              <a:rPr lang="en-US" sz="2600" dirty="0" smtClean="0"/>
              <a:t>And </a:t>
            </a:r>
            <a:r>
              <a:rPr lang="en-US" sz="2600" dirty="0"/>
              <a:t>the sound of silence in your place of prayer, the silence within yourself....</a:t>
            </a:r>
          </a:p>
          <a:p>
            <a:pPr marL="573088" indent="-176213"/>
            <a:r>
              <a:rPr lang="en-US" sz="2600" dirty="0"/>
              <a:t>  </a:t>
            </a:r>
            <a:r>
              <a:rPr lang="en-US" sz="2600" dirty="0" smtClean="0"/>
              <a:t>Listen </a:t>
            </a:r>
            <a:r>
              <a:rPr lang="en-US" sz="2600" dirty="0"/>
              <a:t>like this for a few minutes.</a:t>
            </a:r>
          </a:p>
        </p:txBody>
      </p:sp>
    </p:spTree>
    <p:extLst>
      <p:ext uri="{BB962C8B-B14F-4D97-AF65-F5344CB8AC3E}">
        <p14:creationId xmlns:p14="http://schemas.microsoft.com/office/powerpoint/2010/main" val="625844995"/>
      </p:ext>
    </p:extLst>
  </p:cSld>
  <p:clrMapOvr>
    <a:masterClrMapping/>
  </p:clrMapOvr>
  <p:transition advTm="3025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200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5500"/>
                            </p:stCondLst>
                            <p:childTnLst>
                              <p:par>
                                <p:cTn id="20" presetID="12" presetClass="entr" presetSubtype="4" fill="hold" grpId="0" nodeType="afterEffect">
                                  <p:stCondLst>
                                    <p:cond delay="200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8000"/>
                            </p:stCondLst>
                            <p:childTnLst>
                              <p:par>
                                <p:cTn id="25" presetID="12" presetClass="entr" presetSubtype="4" fill="hold" grpId="0" nodeType="afterEffect">
                                  <p:stCondLst>
                                    <p:cond delay="200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10500"/>
                            </p:stCondLst>
                            <p:childTnLst>
                              <p:par>
                                <p:cTn id="30" presetID="12" presetClass="entr" presetSubtype="4" fill="hold" grpId="0" nodeType="afterEffect">
                                  <p:stCondLst>
                                    <p:cond delay="200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13000"/>
                            </p:stCondLst>
                            <p:childTnLst>
                              <p:par>
                                <p:cTn id="35" presetID="12" presetClass="entr" presetSubtype="4" fill="hold" grpId="0" nodeType="afterEffect">
                                  <p:stCondLst>
                                    <p:cond delay="200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15500"/>
                            </p:stCondLst>
                            <p:childTnLst>
                              <p:par>
                                <p:cTn id="40" presetID="12" presetClass="entr" presetSubtype="4" fill="hold" grpId="0" nodeType="afterEffect">
                                  <p:stCondLst>
                                    <p:cond delay="200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par>
                          <p:cTn id="44" fill="hold">
                            <p:stCondLst>
                              <p:cond delay="18000"/>
                            </p:stCondLst>
                            <p:childTnLst>
                              <p:par>
                                <p:cTn id="45" presetID="12" presetClass="entr" presetSubtype="4" fill="hold" grpId="0" nodeType="afterEffect">
                                  <p:stCondLst>
                                    <p:cond delay="200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3">
                                            <p:txEl>
                                              <p:pRg st="7" end="7"/>
                                            </p:txEl>
                                          </p:spTgt>
                                        </p:tgtEl>
                                      </p:cBhvr>
                                    </p:animEffect>
                                  </p:childTnLst>
                                </p:cTn>
                              </p:par>
                            </p:childTnLst>
                          </p:cTn>
                        </p:par>
                        <p:par>
                          <p:cTn id="49" fill="hold">
                            <p:stCondLst>
                              <p:cond delay="20500"/>
                            </p:stCondLst>
                            <p:childTnLst>
                              <p:par>
                                <p:cTn id="50" presetID="12" presetClass="entr" presetSubtype="4" fill="hold" grpId="0" nodeType="afterEffect">
                                  <p:stCondLst>
                                    <p:cond delay="200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5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Prompts to Prepare for Silence &amp; </a:t>
            </a:r>
            <a:r>
              <a:rPr lang="en-US" b="1" dirty="0" smtClean="0"/>
              <a:t>Solitude</a:t>
            </a:r>
            <a:endParaRPr lang="en-US" dirty="0"/>
          </a:p>
        </p:txBody>
      </p:sp>
      <p:sp>
        <p:nvSpPr>
          <p:cNvPr id="4" name="Content Placeholder 3"/>
          <p:cNvSpPr>
            <a:spLocks noGrp="1"/>
          </p:cNvSpPr>
          <p:nvPr>
            <p:ph sz="half" idx="1"/>
          </p:nvPr>
        </p:nvSpPr>
        <p:spPr>
          <a:xfrm>
            <a:off x="508000" y="1066800"/>
            <a:ext cx="5486400" cy="4745915"/>
          </a:xfrm>
        </p:spPr>
        <p:txBody>
          <a:bodyPr/>
          <a:lstStyle/>
          <a:p>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1 - Sunday</a:t>
            </a:r>
          </a:p>
          <a:p>
            <a:pPr lvl="1"/>
            <a:r>
              <a:rPr lang="en-US" sz="1800" dirty="0">
                <a:effectLst>
                  <a:outerShdw blurRad="38100" dist="38100" dir="2700000" algn="tl">
                    <a:srgbClr val="000000">
                      <a:alpha val="43137"/>
                    </a:srgbClr>
                  </a:outerShdw>
                </a:effectLst>
              </a:rPr>
              <a:t>Dear Jesus, as I call on you today I realize that I often come asking for favors.</a:t>
            </a:r>
          </a:p>
          <a:p>
            <a:pPr lvl="1"/>
            <a:r>
              <a:rPr lang="en-US" sz="1800" dirty="0">
                <a:effectLst>
                  <a:outerShdw blurRad="38100" dist="38100" dir="2700000" algn="tl">
                    <a:srgbClr val="000000">
                      <a:alpha val="43137"/>
                    </a:srgbClr>
                  </a:outerShdw>
                </a:effectLst>
              </a:rPr>
              <a:t>Today </a:t>
            </a:r>
            <a:r>
              <a:rPr lang="en-US" sz="1800" dirty="0" smtClean="0">
                <a:effectLst>
                  <a:outerShdw blurRad="38100" dist="38100" dir="2700000" algn="tl">
                    <a:srgbClr val="000000">
                      <a:alpha val="43137"/>
                    </a:srgbClr>
                  </a:outerShdw>
                </a:effectLst>
              </a:rPr>
              <a:t>I’d </a:t>
            </a:r>
            <a:r>
              <a:rPr lang="en-US" sz="1800" dirty="0">
                <a:effectLst>
                  <a:outerShdw blurRad="38100" dist="38100" dir="2700000" algn="tl">
                    <a:srgbClr val="000000">
                      <a:alpha val="43137"/>
                    </a:srgbClr>
                  </a:outerShdw>
                </a:effectLst>
              </a:rPr>
              <a:t>like just to be in your presence.</a:t>
            </a:r>
          </a:p>
          <a:p>
            <a:pPr lvl="1"/>
            <a:r>
              <a:rPr lang="en-US" sz="1800" dirty="0">
                <a:effectLst>
                  <a:outerShdw blurRad="38100" dist="38100" dir="2700000" algn="tl">
                    <a:srgbClr val="000000">
                      <a:alpha val="43137"/>
                    </a:srgbClr>
                  </a:outerShdw>
                </a:effectLst>
              </a:rPr>
              <a:t>Let my heart respond to Your Love.</a:t>
            </a:r>
          </a:p>
          <a:p>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2 - Monday</a:t>
            </a:r>
          </a:p>
          <a:p>
            <a:pPr lvl="1"/>
            <a:r>
              <a:rPr lang="en-US" sz="1800" dirty="0" smtClean="0">
                <a:effectLst>
                  <a:outerShdw blurRad="38100" dist="38100" dir="2700000" algn="tl">
                    <a:srgbClr val="000000">
                      <a:alpha val="43137"/>
                    </a:srgbClr>
                  </a:outerShdw>
                </a:effectLst>
              </a:rPr>
              <a:t>My </a:t>
            </a:r>
            <a:r>
              <a:rPr lang="en-US" sz="1800" dirty="0">
                <a:effectLst>
                  <a:outerShdw blurRad="38100" dist="38100" dir="2700000" algn="tl">
                    <a:srgbClr val="000000">
                      <a:alpha val="43137"/>
                    </a:srgbClr>
                  </a:outerShdw>
                </a:effectLst>
              </a:rPr>
              <a:t>soul longs for your presence, Lord.</a:t>
            </a:r>
          </a:p>
          <a:p>
            <a:pPr lvl="1"/>
            <a:r>
              <a:rPr lang="en-US" sz="1800" dirty="0">
                <a:effectLst>
                  <a:outerShdw blurRad="38100" dist="38100" dir="2700000" algn="tl">
                    <a:srgbClr val="000000">
                      <a:alpha val="43137"/>
                    </a:srgbClr>
                  </a:outerShdw>
                </a:effectLst>
              </a:rPr>
              <a:t>When I turn my thoughts to You,</a:t>
            </a:r>
          </a:p>
          <a:p>
            <a:pPr lvl="1"/>
            <a:r>
              <a:rPr lang="en-US" sz="1800" dirty="0">
                <a:effectLst>
                  <a:outerShdw blurRad="38100" dist="38100" dir="2700000" algn="tl">
                    <a:srgbClr val="000000">
                      <a:alpha val="43137"/>
                    </a:srgbClr>
                  </a:outerShdw>
                </a:effectLst>
              </a:rPr>
              <a:t>I find peace and contentment.</a:t>
            </a:r>
          </a:p>
          <a:p>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3 - Tuesday</a:t>
            </a:r>
          </a:p>
          <a:p>
            <a:pPr lvl="1"/>
            <a:r>
              <a:rPr lang="en-US" sz="1800" dirty="0" smtClean="0">
                <a:effectLst>
                  <a:outerShdw blurRad="38100" dist="38100" dir="2700000" algn="tl">
                    <a:srgbClr val="000000">
                      <a:alpha val="43137"/>
                    </a:srgbClr>
                  </a:outerShdw>
                </a:effectLst>
              </a:rPr>
              <a:t>“Come </a:t>
            </a:r>
            <a:r>
              <a:rPr lang="en-US" sz="1800" dirty="0">
                <a:effectLst>
                  <a:outerShdw blurRad="38100" dist="38100" dir="2700000" algn="tl">
                    <a:srgbClr val="000000">
                      <a:alpha val="43137"/>
                    </a:srgbClr>
                  </a:outerShdw>
                </a:effectLst>
              </a:rPr>
              <a:t>to me all you who are </a:t>
            </a:r>
            <a:r>
              <a:rPr lang="en-US" sz="1800" dirty="0" smtClean="0">
                <a:effectLst>
                  <a:outerShdw blurRad="38100" dist="38100" dir="2700000" algn="tl">
                    <a:srgbClr val="000000">
                      <a:alpha val="43137"/>
                    </a:srgbClr>
                  </a:outerShdw>
                </a:effectLst>
              </a:rPr>
              <a:t>burdened </a:t>
            </a:r>
            <a:br>
              <a:rPr lang="en-US" sz="1800" dirty="0" smtClean="0">
                <a:effectLst>
                  <a:outerShdw blurRad="38100" dist="38100" dir="2700000" algn="tl">
                    <a:srgbClr val="000000">
                      <a:alpha val="43137"/>
                    </a:srgbClr>
                  </a:outerShdw>
                </a:effectLst>
              </a:rPr>
            </a:br>
            <a:r>
              <a:rPr lang="en-US" sz="1800" dirty="0" smtClean="0">
                <a:effectLst>
                  <a:outerShdw blurRad="38100" dist="38100" dir="2700000" algn="tl">
                    <a:srgbClr val="000000">
                      <a:alpha val="43137"/>
                    </a:srgbClr>
                  </a:outerShdw>
                </a:effectLst>
              </a:rPr>
              <a:t>  &amp; </a:t>
            </a:r>
            <a:r>
              <a:rPr lang="en-US" sz="1800" dirty="0">
                <a:effectLst>
                  <a:outerShdw blurRad="38100" dist="38100" dir="2700000" algn="tl">
                    <a:srgbClr val="000000">
                      <a:alpha val="43137"/>
                    </a:srgbClr>
                  </a:outerShdw>
                </a:effectLst>
              </a:rPr>
              <a:t>I will give you </a:t>
            </a:r>
            <a:r>
              <a:rPr lang="en-US" sz="1800" dirty="0" smtClean="0">
                <a:effectLst>
                  <a:outerShdw blurRad="38100" dist="38100" dir="2700000" algn="tl">
                    <a:srgbClr val="000000">
                      <a:alpha val="43137"/>
                    </a:srgbClr>
                  </a:outerShdw>
                </a:effectLst>
              </a:rPr>
              <a:t>rest”</a:t>
            </a:r>
            <a:endParaRPr lang="en-US" sz="1800" dirty="0">
              <a:effectLst>
                <a:outerShdw blurRad="38100" dist="38100" dir="2700000" algn="tl">
                  <a:srgbClr val="000000">
                    <a:alpha val="43137"/>
                  </a:srgbClr>
                </a:outerShdw>
              </a:effectLst>
            </a:endParaRPr>
          </a:p>
          <a:p>
            <a:pPr lvl="1"/>
            <a:r>
              <a:rPr lang="en-US" sz="1800" dirty="0">
                <a:effectLst>
                  <a:outerShdw blurRad="38100" dist="38100" dir="2700000" algn="tl">
                    <a:srgbClr val="000000">
                      <a:alpha val="43137"/>
                    </a:srgbClr>
                  </a:outerShdw>
                </a:effectLst>
              </a:rPr>
              <a:t>Here I am, Lord.</a:t>
            </a:r>
          </a:p>
          <a:p>
            <a:pPr lvl="1"/>
            <a:r>
              <a:rPr lang="en-US" sz="1800" dirty="0">
                <a:effectLst>
                  <a:outerShdw blurRad="38100" dist="38100" dir="2700000" algn="tl">
                    <a:srgbClr val="000000">
                      <a:alpha val="43137"/>
                    </a:srgbClr>
                  </a:outerShdw>
                </a:effectLst>
              </a:rPr>
              <a:t>I come to seek your presence.</a:t>
            </a:r>
          </a:p>
          <a:p>
            <a:pPr lvl="1"/>
            <a:r>
              <a:rPr lang="en-US" sz="1800" dirty="0">
                <a:effectLst>
                  <a:outerShdw blurRad="38100" dist="38100" dir="2700000" algn="tl">
                    <a:srgbClr val="000000">
                      <a:alpha val="43137"/>
                    </a:srgbClr>
                  </a:outerShdw>
                </a:effectLst>
              </a:rPr>
              <a:t>I long for your healing power.</a:t>
            </a:r>
          </a:p>
        </p:txBody>
      </p:sp>
      <p:sp>
        <p:nvSpPr>
          <p:cNvPr id="5" name="Content Placeholder 4"/>
          <p:cNvSpPr>
            <a:spLocks noGrp="1"/>
          </p:cNvSpPr>
          <p:nvPr>
            <p:ph sz="half" idx="2"/>
          </p:nvPr>
        </p:nvSpPr>
        <p:spPr>
          <a:xfrm>
            <a:off x="5943600" y="1066800"/>
            <a:ext cx="5740400" cy="4930581"/>
          </a:xfrm>
        </p:spPr>
        <p:txBody>
          <a:bodyPr/>
          <a:lstStyle/>
          <a:p>
            <a:pPr marL="339976" indent="-339976"/>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4 - Wednesday</a:t>
            </a:r>
          </a:p>
          <a:p>
            <a:pPr lvl="1"/>
            <a:r>
              <a:rPr lang="en-US" sz="1800" dirty="0" smtClean="0">
                <a:effectLst>
                  <a:outerShdw blurRad="38100" dist="38100" dir="2700000" algn="tl">
                    <a:srgbClr val="000000">
                      <a:alpha val="43137"/>
                    </a:srgbClr>
                  </a:outerShdw>
                </a:effectLst>
              </a:rPr>
              <a:t>I </a:t>
            </a:r>
            <a:r>
              <a:rPr lang="en-US" sz="1800" dirty="0">
                <a:effectLst>
                  <a:outerShdw blurRad="38100" dist="38100" dir="2700000" algn="tl">
                    <a:srgbClr val="000000">
                      <a:alpha val="43137"/>
                    </a:srgbClr>
                  </a:outerShdw>
                </a:effectLst>
              </a:rPr>
              <a:t>pause for a moment and think of the love and the grace that God showers on me: I am created in the image and likeness of God; I am </a:t>
            </a:r>
            <a:r>
              <a:rPr lang="en-US" sz="1800" dirty="0" smtClean="0">
                <a:effectLst>
                  <a:outerShdw blurRad="38100" dist="38100" dir="2700000" algn="tl">
                    <a:srgbClr val="000000">
                      <a:alpha val="43137"/>
                    </a:srgbClr>
                  </a:outerShdw>
                </a:effectLst>
              </a:rPr>
              <a:t>God's </a:t>
            </a:r>
            <a:r>
              <a:rPr lang="en-US" sz="1800" dirty="0">
                <a:effectLst>
                  <a:outerShdw blurRad="38100" dist="38100" dir="2700000" algn="tl">
                    <a:srgbClr val="000000">
                      <a:alpha val="43137"/>
                    </a:srgbClr>
                  </a:outerShdw>
                </a:effectLst>
              </a:rPr>
              <a:t>dwelling-place</a:t>
            </a:r>
          </a:p>
          <a:p>
            <a:pPr marL="339976" indent="-339976"/>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5 - Thursday</a:t>
            </a:r>
          </a:p>
          <a:p>
            <a:pPr lvl="1"/>
            <a:r>
              <a:rPr lang="en-US" sz="1800" dirty="0" smtClean="0">
                <a:effectLst>
                  <a:outerShdw blurRad="38100" dist="38100" dir="2700000" algn="tl">
                    <a:srgbClr val="000000">
                      <a:alpha val="43137"/>
                    </a:srgbClr>
                  </a:outerShdw>
                </a:effectLst>
              </a:rPr>
              <a:t>Lord</a:t>
            </a:r>
            <a:r>
              <a:rPr lang="en-US" sz="1800" dirty="0">
                <a:effectLst>
                  <a:outerShdw blurRad="38100" dist="38100" dir="2700000" algn="tl">
                    <a:srgbClr val="000000">
                      <a:alpha val="43137"/>
                    </a:srgbClr>
                  </a:outerShdw>
                </a:effectLst>
              </a:rPr>
              <a:t>, help me to be fully alive to your Holy presence.</a:t>
            </a:r>
          </a:p>
          <a:p>
            <a:pPr lvl="1"/>
            <a:r>
              <a:rPr lang="en-US" sz="1800" dirty="0">
                <a:effectLst>
                  <a:outerShdw blurRad="38100" dist="38100" dir="2700000" algn="tl">
                    <a:srgbClr val="000000">
                      <a:alpha val="43137"/>
                    </a:srgbClr>
                  </a:outerShdw>
                </a:effectLst>
              </a:rPr>
              <a:t>Enfold me in your love.</a:t>
            </a:r>
          </a:p>
          <a:p>
            <a:pPr lvl="1"/>
            <a:r>
              <a:rPr lang="en-US" sz="1800" dirty="0">
                <a:effectLst>
                  <a:outerShdw blurRad="38100" dist="38100" dir="2700000" algn="tl">
                    <a:srgbClr val="000000">
                      <a:alpha val="43137"/>
                    </a:srgbClr>
                  </a:outerShdw>
                </a:effectLst>
              </a:rPr>
              <a:t>Let my heart become one with yours.</a:t>
            </a:r>
          </a:p>
          <a:p>
            <a:pPr marL="339976" indent="-339976"/>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6 - Friday</a:t>
            </a:r>
          </a:p>
          <a:p>
            <a:pPr lvl="1"/>
            <a:r>
              <a:rPr lang="en-US" sz="1800" dirty="0" smtClean="0">
                <a:effectLst>
                  <a:outerShdw blurRad="38100" dist="38100" dir="2700000" algn="tl">
                    <a:srgbClr val="000000">
                      <a:alpha val="43137"/>
                    </a:srgbClr>
                  </a:outerShdw>
                </a:effectLst>
              </a:rPr>
              <a:t>I </a:t>
            </a:r>
            <a:r>
              <a:rPr lang="en-US" sz="1800" dirty="0">
                <a:effectLst>
                  <a:outerShdw blurRad="38100" dist="38100" dir="2700000" algn="tl">
                    <a:srgbClr val="000000">
                      <a:alpha val="43137"/>
                    </a:srgbClr>
                  </a:outerShdw>
                </a:effectLst>
              </a:rPr>
              <a:t>pause for a </a:t>
            </a:r>
            <a:r>
              <a:rPr lang="en-US" sz="1800" dirty="0" smtClean="0">
                <a:effectLst>
                  <a:outerShdw blurRad="38100" dist="38100" dir="2700000" algn="tl">
                    <a:srgbClr val="000000">
                      <a:alpha val="43137"/>
                    </a:srgbClr>
                  </a:outerShdw>
                </a:effectLst>
              </a:rPr>
              <a:t>moment and </a:t>
            </a:r>
            <a:r>
              <a:rPr lang="en-US" sz="1800" dirty="0">
                <a:effectLst>
                  <a:outerShdw blurRad="38100" dist="38100" dir="2700000" algn="tl">
                    <a:srgbClr val="000000">
                      <a:alpha val="43137"/>
                    </a:srgbClr>
                  </a:outerShdw>
                </a:effectLst>
              </a:rPr>
              <a:t>reflect on </a:t>
            </a:r>
            <a:r>
              <a:rPr lang="en-US" sz="1800" dirty="0" smtClean="0">
                <a:effectLst>
                  <a:outerShdw blurRad="38100" dist="38100" dir="2700000" algn="tl">
                    <a:srgbClr val="000000">
                      <a:alpha val="43137"/>
                    </a:srgbClr>
                  </a:outerShdw>
                </a:effectLst>
              </a:rPr>
              <a:t>God’ s </a:t>
            </a:r>
            <a:r>
              <a:rPr lang="en-US" sz="1800" dirty="0">
                <a:effectLst>
                  <a:outerShdw blurRad="38100" dist="38100" dir="2700000" algn="tl">
                    <a:srgbClr val="000000">
                      <a:alpha val="43137"/>
                    </a:srgbClr>
                  </a:outerShdw>
                </a:effectLst>
              </a:rPr>
              <a:t>life-giving </a:t>
            </a:r>
            <a:r>
              <a:rPr lang="en-US" sz="1800" dirty="0" smtClean="0">
                <a:effectLst>
                  <a:outerShdw blurRad="38100" dist="38100" dir="2700000" algn="tl">
                    <a:srgbClr val="000000">
                      <a:alpha val="43137"/>
                    </a:srgbClr>
                  </a:outerShdw>
                </a:effectLst>
              </a:rPr>
              <a:t>presence in </a:t>
            </a:r>
            <a:r>
              <a:rPr lang="en-US" sz="1800" dirty="0">
                <a:effectLst>
                  <a:outerShdw blurRad="38100" dist="38100" dir="2700000" algn="tl">
                    <a:srgbClr val="000000">
                      <a:alpha val="43137"/>
                    </a:srgbClr>
                  </a:outerShdw>
                </a:effectLst>
              </a:rPr>
              <a:t>every part of my body, in everything around me</a:t>
            </a:r>
            <a:r>
              <a:rPr lang="en-US" sz="1800" dirty="0" smtClean="0">
                <a:effectLst>
                  <a:outerShdw blurRad="38100" dist="38100" dir="2700000" algn="tl">
                    <a:srgbClr val="000000">
                      <a:alpha val="43137"/>
                    </a:srgbClr>
                  </a:outerShdw>
                </a:effectLst>
              </a:rPr>
              <a:t>, in </a:t>
            </a:r>
            <a:r>
              <a:rPr lang="en-US" sz="1800" dirty="0">
                <a:effectLst>
                  <a:outerShdw blurRad="38100" dist="38100" dir="2700000" algn="tl">
                    <a:srgbClr val="000000">
                      <a:alpha val="43137"/>
                    </a:srgbClr>
                  </a:outerShdw>
                </a:effectLst>
              </a:rPr>
              <a:t>the whole of my life.</a:t>
            </a:r>
          </a:p>
          <a:p>
            <a:pPr marL="339976" indent="-339976"/>
            <a:r>
              <a:rPr lang="en-US" sz="2400" b="1" spc="-15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mj-lt"/>
                <a:cs typeface="Arial" charset="0"/>
              </a:rPr>
              <a:t>Day 7 - Saturday</a:t>
            </a:r>
          </a:p>
          <a:p>
            <a:pPr lvl="1"/>
            <a:r>
              <a:rPr lang="en-US" sz="1800" dirty="0" smtClean="0">
                <a:effectLst>
                  <a:outerShdw blurRad="38100" dist="38100" dir="2700000" algn="tl">
                    <a:srgbClr val="000000">
                      <a:alpha val="43137"/>
                    </a:srgbClr>
                  </a:outerShdw>
                </a:effectLst>
              </a:rPr>
              <a:t>Dear </a:t>
            </a:r>
            <a:r>
              <a:rPr lang="en-US" sz="1800" dirty="0">
                <a:effectLst>
                  <a:outerShdw blurRad="38100" dist="38100" dir="2700000" algn="tl">
                    <a:srgbClr val="000000">
                      <a:alpha val="43137"/>
                    </a:srgbClr>
                  </a:outerShdw>
                </a:effectLst>
              </a:rPr>
              <a:t>Lord as I come to you today</a:t>
            </a:r>
          </a:p>
          <a:p>
            <a:pPr lvl="1"/>
            <a:r>
              <a:rPr lang="en-US" sz="1800" dirty="0">
                <a:effectLst>
                  <a:outerShdw blurRad="38100" dist="38100" dir="2700000" algn="tl">
                    <a:srgbClr val="000000">
                      <a:alpha val="43137"/>
                    </a:srgbClr>
                  </a:outerShdw>
                </a:effectLst>
              </a:rPr>
              <a:t>Fill my heart and my whole </a:t>
            </a:r>
            <a:r>
              <a:rPr lang="en-US" sz="1800" dirty="0" smtClean="0">
                <a:effectLst>
                  <a:outerShdw blurRad="38100" dist="38100" dir="2700000" algn="tl">
                    <a:srgbClr val="000000">
                      <a:alpha val="43137"/>
                    </a:srgbClr>
                  </a:outerShdw>
                </a:effectLst>
              </a:rPr>
              <a:t>being with </a:t>
            </a:r>
            <a:r>
              <a:rPr lang="en-US" sz="1800" dirty="0">
                <a:effectLst>
                  <a:outerShdw blurRad="38100" dist="38100" dir="2700000" algn="tl">
                    <a:srgbClr val="000000">
                      <a:alpha val="43137"/>
                    </a:srgbClr>
                  </a:outerShdw>
                </a:effectLst>
              </a:rPr>
              <a:t>the wonder of Your presence</a:t>
            </a:r>
          </a:p>
        </p:txBody>
      </p:sp>
    </p:spTree>
    <p:extLst>
      <p:ext uri="{BB962C8B-B14F-4D97-AF65-F5344CB8AC3E}">
        <p14:creationId xmlns:p14="http://schemas.microsoft.com/office/powerpoint/2010/main" val="3617221874"/>
      </p:ext>
    </p:extLst>
  </p:cSld>
  <p:clrMapOvr>
    <a:masterClrMapping/>
  </p:clrMapOvr>
  <p:transition advTm="5566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4">
                                            <p:txEl>
                                              <p:pRg st="0" end="0"/>
                                            </p:txEl>
                                          </p:spTgt>
                                        </p:tgtEl>
                                      </p:cBhvr>
                                    </p:animEffect>
                                  </p:childTnLst>
                                </p:cTn>
                              </p:par>
                            </p:childTnLst>
                          </p:cTn>
                        </p:par>
                        <p:par>
                          <p:cTn id="14" fill="hold">
                            <p:stCondLst>
                              <p:cond delay="3000"/>
                            </p:stCondLst>
                            <p:childTnLst>
                              <p:par>
                                <p:cTn id="15" presetID="12" presetClass="entr" presetSubtype="4" fill="hold" grpId="0" nodeType="afterEffect">
                                  <p:stCondLst>
                                    <p:cond delay="100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4">
                                            <p:txEl>
                                              <p:pRg st="1" end="1"/>
                                            </p:txEl>
                                          </p:spTgt>
                                        </p:tgtEl>
                                      </p:cBhvr>
                                    </p:animEffect>
                                  </p:childTnLst>
                                </p:cTn>
                              </p:par>
                            </p:childTnLst>
                          </p:cTn>
                        </p:par>
                        <p:par>
                          <p:cTn id="19" fill="hold">
                            <p:stCondLst>
                              <p:cond delay="4500"/>
                            </p:stCondLst>
                            <p:childTnLst>
                              <p:par>
                                <p:cTn id="20" presetID="12" presetClass="entr" presetSubtype="4" fill="hold" grpId="0" nodeType="afterEffect">
                                  <p:stCondLst>
                                    <p:cond delay="100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4">
                                            <p:txEl>
                                              <p:pRg st="2" end="2"/>
                                            </p:txEl>
                                          </p:spTgt>
                                        </p:tgtEl>
                                      </p:cBhvr>
                                    </p:animEffect>
                                  </p:childTnLst>
                                </p:cTn>
                              </p:par>
                            </p:childTnLst>
                          </p:cTn>
                        </p:par>
                        <p:par>
                          <p:cTn id="24" fill="hold">
                            <p:stCondLst>
                              <p:cond delay="6000"/>
                            </p:stCondLst>
                            <p:childTnLst>
                              <p:par>
                                <p:cTn id="25" presetID="12" presetClass="entr" presetSubtype="4" fill="hold" grpId="0" nodeType="afterEffect">
                                  <p:stCondLst>
                                    <p:cond delay="1000"/>
                                  </p:stCondLst>
                                  <p:childTnLst>
                                    <p:set>
                                      <p:cBhvr>
                                        <p:cTn id="26" dur="1" fill="hold">
                                          <p:stCondLst>
                                            <p:cond delay="0"/>
                                          </p:stCondLst>
                                        </p:cTn>
                                        <p:tgtEl>
                                          <p:spTgt spid="4">
                                            <p:txEl>
                                              <p:pRg st="3" end="3"/>
                                            </p:txEl>
                                          </p:spTgt>
                                        </p:tgtEl>
                                        <p:attrNameLst>
                                          <p:attrName>style.visibility</p:attrName>
                                        </p:attrNameLst>
                                      </p:cBhvr>
                                      <p:to>
                                        <p:strVal val="visible"/>
                                      </p:to>
                                    </p:set>
                                    <p:anim calcmode="lin" valueType="num">
                                      <p:cBhvr additive="base">
                                        <p:cTn id="27"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4">
                                            <p:txEl>
                                              <p:pRg st="3" end="3"/>
                                            </p:txEl>
                                          </p:spTgt>
                                        </p:tgtEl>
                                      </p:cBhvr>
                                    </p:animEffect>
                                  </p:childTnLst>
                                </p:cTn>
                              </p:par>
                            </p:childTnLst>
                          </p:cTn>
                        </p:par>
                        <p:par>
                          <p:cTn id="29" fill="hold">
                            <p:stCondLst>
                              <p:cond delay="7500"/>
                            </p:stCondLst>
                            <p:childTnLst>
                              <p:par>
                                <p:cTn id="30" presetID="12" presetClass="entr" presetSubtype="4" fill="hold" grpId="0" nodeType="afterEffect">
                                  <p:stCondLst>
                                    <p:cond delay="3000"/>
                                  </p:stCondLst>
                                  <p:childTnLst>
                                    <p:set>
                                      <p:cBhvr>
                                        <p:cTn id="31" dur="1" fill="hold">
                                          <p:stCondLst>
                                            <p:cond delay="0"/>
                                          </p:stCondLst>
                                        </p:cTn>
                                        <p:tgtEl>
                                          <p:spTgt spid="4">
                                            <p:txEl>
                                              <p:pRg st="4" end="4"/>
                                            </p:txEl>
                                          </p:spTgt>
                                        </p:tgtEl>
                                        <p:attrNameLst>
                                          <p:attrName>style.visibility</p:attrName>
                                        </p:attrNameLst>
                                      </p:cBhvr>
                                      <p:to>
                                        <p:strVal val="visible"/>
                                      </p:to>
                                    </p:set>
                                    <p:anim calcmode="lin" valueType="num">
                                      <p:cBhvr additive="base">
                                        <p:cTn id="32" dur="500"/>
                                        <p:tgtEl>
                                          <p:spTgt spid="4">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4">
                                            <p:txEl>
                                              <p:pRg st="4" end="4"/>
                                            </p:txEl>
                                          </p:spTgt>
                                        </p:tgtEl>
                                      </p:cBhvr>
                                    </p:animEffect>
                                  </p:childTnLst>
                                </p:cTn>
                              </p:par>
                            </p:childTnLst>
                          </p:cTn>
                        </p:par>
                        <p:par>
                          <p:cTn id="34" fill="hold">
                            <p:stCondLst>
                              <p:cond delay="11000"/>
                            </p:stCondLst>
                            <p:childTnLst>
                              <p:par>
                                <p:cTn id="35" presetID="12" presetClass="entr" presetSubtype="4" fill="hold" grpId="0" nodeType="afterEffect">
                                  <p:stCondLst>
                                    <p:cond delay="100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p:tgtEl>
                                          <p:spTgt spid="4">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4">
                                            <p:txEl>
                                              <p:pRg st="5" end="5"/>
                                            </p:txEl>
                                          </p:spTgt>
                                        </p:tgtEl>
                                      </p:cBhvr>
                                    </p:animEffect>
                                  </p:childTnLst>
                                </p:cTn>
                              </p:par>
                            </p:childTnLst>
                          </p:cTn>
                        </p:par>
                        <p:par>
                          <p:cTn id="39" fill="hold">
                            <p:stCondLst>
                              <p:cond delay="12500"/>
                            </p:stCondLst>
                            <p:childTnLst>
                              <p:par>
                                <p:cTn id="40" presetID="12" presetClass="entr" presetSubtype="4" fill="hold" grpId="0" nodeType="afterEffect">
                                  <p:stCondLst>
                                    <p:cond delay="100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additive="base">
                                        <p:cTn id="42" dur="500"/>
                                        <p:tgtEl>
                                          <p:spTgt spid="4">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4">
                                            <p:txEl>
                                              <p:pRg st="6" end="6"/>
                                            </p:txEl>
                                          </p:spTgt>
                                        </p:tgtEl>
                                      </p:cBhvr>
                                    </p:animEffect>
                                  </p:childTnLst>
                                </p:cTn>
                              </p:par>
                            </p:childTnLst>
                          </p:cTn>
                        </p:par>
                        <p:par>
                          <p:cTn id="44" fill="hold">
                            <p:stCondLst>
                              <p:cond delay="14000"/>
                            </p:stCondLst>
                            <p:childTnLst>
                              <p:par>
                                <p:cTn id="45" presetID="12" presetClass="entr" presetSubtype="4" fill="hold" grpId="0" nodeType="afterEffect">
                                  <p:stCondLst>
                                    <p:cond delay="1000"/>
                                  </p:stCondLst>
                                  <p:childTnLst>
                                    <p:set>
                                      <p:cBhvr>
                                        <p:cTn id="46" dur="1" fill="hold">
                                          <p:stCondLst>
                                            <p:cond delay="0"/>
                                          </p:stCondLst>
                                        </p:cTn>
                                        <p:tgtEl>
                                          <p:spTgt spid="4">
                                            <p:txEl>
                                              <p:pRg st="7" end="7"/>
                                            </p:txEl>
                                          </p:spTgt>
                                        </p:tgtEl>
                                        <p:attrNameLst>
                                          <p:attrName>style.visibility</p:attrName>
                                        </p:attrNameLst>
                                      </p:cBhvr>
                                      <p:to>
                                        <p:strVal val="visible"/>
                                      </p:to>
                                    </p:set>
                                    <p:anim calcmode="lin" valueType="num">
                                      <p:cBhvr additive="base">
                                        <p:cTn id="47" dur="500"/>
                                        <p:tgtEl>
                                          <p:spTgt spid="4">
                                            <p:txEl>
                                              <p:pRg st="7" end="7"/>
                                            </p:txEl>
                                          </p:spTgt>
                                        </p:tgtEl>
                                        <p:attrNameLst>
                                          <p:attrName>ppt_y</p:attrName>
                                        </p:attrNameLst>
                                      </p:cBhvr>
                                      <p:tavLst>
                                        <p:tav tm="0">
                                          <p:val>
                                            <p:strVal val="#ppt_y+#ppt_h*1.125000"/>
                                          </p:val>
                                        </p:tav>
                                        <p:tav tm="100000">
                                          <p:val>
                                            <p:strVal val="#ppt_y"/>
                                          </p:val>
                                        </p:tav>
                                      </p:tavLst>
                                    </p:anim>
                                    <p:animEffect transition="in" filter="wipe(up)">
                                      <p:cBhvr>
                                        <p:cTn id="48" dur="500"/>
                                        <p:tgtEl>
                                          <p:spTgt spid="4">
                                            <p:txEl>
                                              <p:pRg st="7" end="7"/>
                                            </p:txEl>
                                          </p:spTgt>
                                        </p:tgtEl>
                                      </p:cBhvr>
                                    </p:animEffect>
                                  </p:childTnLst>
                                </p:cTn>
                              </p:par>
                            </p:childTnLst>
                          </p:cTn>
                        </p:par>
                        <p:par>
                          <p:cTn id="49" fill="hold">
                            <p:stCondLst>
                              <p:cond delay="15500"/>
                            </p:stCondLst>
                            <p:childTnLst>
                              <p:par>
                                <p:cTn id="50" presetID="12" presetClass="entr" presetSubtype="4" fill="hold" grpId="0" nodeType="afterEffect">
                                  <p:stCondLst>
                                    <p:cond delay="3000"/>
                                  </p:stCondLst>
                                  <p:childTnLst>
                                    <p:set>
                                      <p:cBhvr>
                                        <p:cTn id="51" dur="1" fill="hold">
                                          <p:stCondLst>
                                            <p:cond delay="0"/>
                                          </p:stCondLst>
                                        </p:cTn>
                                        <p:tgtEl>
                                          <p:spTgt spid="4">
                                            <p:txEl>
                                              <p:pRg st="8" end="8"/>
                                            </p:txEl>
                                          </p:spTgt>
                                        </p:tgtEl>
                                        <p:attrNameLst>
                                          <p:attrName>style.visibility</p:attrName>
                                        </p:attrNameLst>
                                      </p:cBhvr>
                                      <p:to>
                                        <p:strVal val="visible"/>
                                      </p:to>
                                    </p:set>
                                    <p:anim calcmode="lin" valueType="num">
                                      <p:cBhvr additive="base">
                                        <p:cTn id="52" dur="500"/>
                                        <p:tgtEl>
                                          <p:spTgt spid="4">
                                            <p:txEl>
                                              <p:pRg st="8" end="8"/>
                                            </p:txEl>
                                          </p:spTgt>
                                        </p:tgtEl>
                                        <p:attrNameLst>
                                          <p:attrName>ppt_y</p:attrName>
                                        </p:attrNameLst>
                                      </p:cBhvr>
                                      <p:tavLst>
                                        <p:tav tm="0">
                                          <p:val>
                                            <p:strVal val="#ppt_y+#ppt_h*1.125000"/>
                                          </p:val>
                                        </p:tav>
                                        <p:tav tm="100000">
                                          <p:val>
                                            <p:strVal val="#ppt_y"/>
                                          </p:val>
                                        </p:tav>
                                      </p:tavLst>
                                    </p:anim>
                                    <p:animEffect transition="in" filter="wipe(up)">
                                      <p:cBhvr>
                                        <p:cTn id="53" dur="500"/>
                                        <p:tgtEl>
                                          <p:spTgt spid="4">
                                            <p:txEl>
                                              <p:pRg st="8" end="8"/>
                                            </p:txEl>
                                          </p:spTgt>
                                        </p:tgtEl>
                                      </p:cBhvr>
                                    </p:animEffect>
                                  </p:childTnLst>
                                </p:cTn>
                              </p:par>
                            </p:childTnLst>
                          </p:cTn>
                        </p:par>
                        <p:par>
                          <p:cTn id="54" fill="hold">
                            <p:stCondLst>
                              <p:cond delay="19000"/>
                            </p:stCondLst>
                            <p:childTnLst>
                              <p:par>
                                <p:cTn id="55" presetID="12" presetClass="entr" presetSubtype="4" fill="hold" grpId="0" nodeType="afterEffect">
                                  <p:stCondLst>
                                    <p:cond delay="1000"/>
                                  </p:stCondLst>
                                  <p:childTnLst>
                                    <p:set>
                                      <p:cBhvr>
                                        <p:cTn id="56" dur="1" fill="hold">
                                          <p:stCondLst>
                                            <p:cond delay="0"/>
                                          </p:stCondLst>
                                        </p:cTn>
                                        <p:tgtEl>
                                          <p:spTgt spid="4">
                                            <p:txEl>
                                              <p:pRg st="9" end="9"/>
                                            </p:txEl>
                                          </p:spTgt>
                                        </p:tgtEl>
                                        <p:attrNameLst>
                                          <p:attrName>style.visibility</p:attrName>
                                        </p:attrNameLst>
                                      </p:cBhvr>
                                      <p:to>
                                        <p:strVal val="visible"/>
                                      </p:to>
                                    </p:set>
                                    <p:anim calcmode="lin" valueType="num">
                                      <p:cBhvr additive="base">
                                        <p:cTn id="57" dur="500"/>
                                        <p:tgtEl>
                                          <p:spTgt spid="4">
                                            <p:txEl>
                                              <p:pRg st="9" end="9"/>
                                            </p:txEl>
                                          </p:spTgt>
                                        </p:tgtEl>
                                        <p:attrNameLst>
                                          <p:attrName>ppt_y</p:attrName>
                                        </p:attrNameLst>
                                      </p:cBhvr>
                                      <p:tavLst>
                                        <p:tav tm="0">
                                          <p:val>
                                            <p:strVal val="#ppt_y+#ppt_h*1.125000"/>
                                          </p:val>
                                        </p:tav>
                                        <p:tav tm="100000">
                                          <p:val>
                                            <p:strVal val="#ppt_y"/>
                                          </p:val>
                                        </p:tav>
                                      </p:tavLst>
                                    </p:anim>
                                    <p:animEffect transition="in" filter="wipe(up)">
                                      <p:cBhvr>
                                        <p:cTn id="58" dur="500"/>
                                        <p:tgtEl>
                                          <p:spTgt spid="4">
                                            <p:txEl>
                                              <p:pRg st="9" end="9"/>
                                            </p:txEl>
                                          </p:spTgt>
                                        </p:tgtEl>
                                      </p:cBhvr>
                                    </p:animEffect>
                                  </p:childTnLst>
                                </p:cTn>
                              </p:par>
                            </p:childTnLst>
                          </p:cTn>
                        </p:par>
                        <p:par>
                          <p:cTn id="59" fill="hold">
                            <p:stCondLst>
                              <p:cond delay="20500"/>
                            </p:stCondLst>
                            <p:childTnLst>
                              <p:par>
                                <p:cTn id="60" presetID="12" presetClass="entr" presetSubtype="4" fill="hold" grpId="0" nodeType="afterEffect">
                                  <p:stCondLst>
                                    <p:cond delay="1000"/>
                                  </p:stCondLst>
                                  <p:childTnLst>
                                    <p:set>
                                      <p:cBhvr>
                                        <p:cTn id="61" dur="1" fill="hold">
                                          <p:stCondLst>
                                            <p:cond delay="0"/>
                                          </p:stCondLst>
                                        </p:cTn>
                                        <p:tgtEl>
                                          <p:spTgt spid="4">
                                            <p:txEl>
                                              <p:pRg st="10" end="10"/>
                                            </p:txEl>
                                          </p:spTgt>
                                        </p:tgtEl>
                                        <p:attrNameLst>
                                          <p:attrName>style.visibility</p:attrName>
                                        </p:attrNameLst>
                                      </p:cBhvr>
                                      <p:to>
                                        <p:strVal val="visible"/>
                                      </p:to>
                                    </p:set>
                                    <p:anim calcmode="lin" valueType="num">
                                      <p:cBhvr additive="base">
                                        <p:cTn id="62" dur="500"/>
                                        <p:tgtEl>
                                          <p:spTgt spid="4">
                                            <p:txEl>
                                              <p:pRg st="10" end="10"/>
                                            </p:txEl>
                                          </p:spTgt>
                                        </p:tgtEl>
                                        <p:attrNameLst>
                                          <p:attrName>ppt_y</p:attrName>
                                        </p:attrNameLst>
                                      </p:cBhvr>
                                      <p:tavLst>
                                        <p:tav tm="0">
                                          <p:val>
                                            <p:strVal val="#ppt_y+#ppt_h*1.125000"/>
                                          </p:val>
                                        </p:tav>
                                        <p:tav tm="100000">
                                          <p:val>
                                            <p:strVal val="#ppt_y"/>
                                          </p:val>
                                        </p:tav>
                                      </p:tavLst>
                                    </p:anim>
                                    <p:animEffect transition="in" filter="wipe(up)">
                                      <p:cBhvr>
                                        <p:cTn id="63" dur="500"/>
                                        <p:tgtEl>
                                          <p:spTgt spid="4">
                                            <p:txEl>
                                              <p:pRg st="10" end="10"/>
                                            </p:txEl>
                                          </p:spTgt>
                                        </p:tgtEl>
                                      </p:cBhvr>
                                    </p:animEffect>
                                  </p:childTnLst>
                                </p:cTn>
                              </p:par>
                            </p:childTnLst>
                          </p:cTn>
                        </p:par>
                        <p:par>
                          <p:cTn id="64" fill="hold">
                            <p:stCondLst>
                              <p:cond delay="22000"/>
                            </p:stCondLst>
                            <p:childTnLst>
                              <p:par>
                                <p:cTn id="65" presetID="12" presetClass="entr" presetSubtype="4" fill="hold" grpId="0" nodeType="afterEffect">
                                  <p:stCondLst>
                                    <p:cond delay="1000"/>
                                  </p:stCondLst>
                                  <p:childTnLst>
                                    <p:set>
                                      <p:cBhvr>
                                        <p:cTn id="66" dur="1" fill="hold">
                                          <p:stCondLst>
                                            <p:cond delay="0"/>
                                          </p:stCondLst>
                                        </p:cTn>
                                        <p:tgtEl>
                                          <p:spTgt spid="4">
                                            <p:txEl>
                                              <p:pRg st="11" end="11"/>
                                            </p:txEl>
                                          </p:spTgt>
                                        </p:tgtEl>
                                        <p:attrNameLst>
                                          <p:attrName>style.visibility</p:attrName>
                                        </p:attrNameLst>
                                      </p:cBhvr>
                                      <p:to>
                                        <p:strVal val="visible"/>
                                      </p:to>
                                    </p:set>
                                    <p:anim calcmode="lin" valueType="num">
                                      <p:cBhvr additive="base">
                                        <p:cTn id="67" dur="500"/>
                                        <p:tgtEl>
                                          <p:spTgt spid="4">
                                            <p:txEl>
                                              <p:pRg st="11" end="11"/>
                                            </p:txEl>
                                          </p:spTgt>
                                        </p:tgtEl>
                                        <p:attrNameLst>
                                          <p:attrName>ppt_y</p:attrName>
                                        </p:attrNameLst>
                                      </p:cBhvr>
                                      <p:tavLst>
                                        <p:tav tm="0">
                                          <p:val>
                                            <p:strVal val="#ppt_y+#ppt_h*1.125000"/>
                                          </p:val>
                                        </p:tav>
                                        <p:tav tm="100000">
                                          <p:val>
                                            <p:strVal val="#ppt_y"/>
                                          </p:val>
                                        </p:tav>
                                      </p:tavLst>
                                    </p:anim>
                                    <p:animEffect transition="in" filter="wipe(up)">
                                      <p:cBhvr>
                                        <p:cTn id="68" dur="500"/>
                                        <p:tgtEl>
                                          <p:spTgt spid="4">
                                            <p:txEl>
                                              <p:pRg st="11" end="11"/>
                                            </p:txEl>
                                          </p:spTgt>
                                        </p:tgtEl>
                                      </p:cBhvr>
                                    </p:animEffect>
                                  </p:childTnLst>
                                </p:cTn>
                              </p:par>
                            </p:childTnLst>
                          </p:cTn>
                        </p:par>
                        <p:par>
                          <p:cTn id="69" fill="hold">
                            <p:stCondLst>
                              <p:cond delay="23500"/>
                            </p:stCondLst>
                            <p:childTnLst>
                              <p:par>
                                <p:cTn id="70" presetID="12" presetClass="entr" presetSubtype="4" fill="hold" grpId="0" nodeType="afterEffect">
                                  <p:stCondLst>
                                    <p:cond delay="1000"/>
                                  </p:stCondLst>
                                  <p:childTnLst>
                                    <p:set>
                                      <p:cBhvr>
                                        <p:cTn id="71" dur="1" fill="hold">
                                          <p:stCondLst>
                                            <p:cond delay="0"/>
                                          </p:stCondLst>
                                        </p:cTn>
                                        <p:tgtEl>
                                          <p:spTgt spid="4">
                                            <p:txEl>
                                              <p:pRg st="12" end="12"/>
                                            </p:txEl>
                                          </p:spTgt>
                                        </p:tgtEl>
                                        <p:attrNameLst>
                                          <p:attrName>style.visibility</p:attrName>
                                        </p:attrNameLst>
                                      </p:cBhvr>
                                      <p:to>
                                        <p:strVal val="visible"/>
                                      </p:to>
                                    </p:set>
                                    <p:anim calcmode="lin" valueType="num">
                                      <p:cBhvr additive="base">
                                        <p:cTn id="72" dur="500"/>
                                        <p:tgtEl>
                                          <p:spTgt spid="4">
                                            <p:txEl>
                                              <p:pRg st="12" end="12"/>
                                            </p:txEl>
                                          </p:spTgt>
                                        </p:tgtEl>
                                        <p:attrNameLst>
                                          <p:attrName>ppt_y</p:attrName>
                                        </p:attrNameLst>
                                      </p:cBhvr>
                                      <p:tavLst>
                                        <p:tav tm="0">
                                          <p:val>
                                            <p:strVal val="#ppt_y+#ppt_h*1.125000"/>
                                          </p:val>
                                        </p:tav>
                                        <p:tav tm="100000">
                                          <p:val>
                                            <p:strVal val="#ppt_y"/>
                                          </p:val>
                                        </p:tav>
                                      </p:tavLst>
                                    </p:anim>
                                    <p:animEffect transition="in" filter="wipe(up)">
                                      <p:cBhvr>
                                        <p:cTn id="73" dur="500"/>
                                        <p:tgtEl>
                                          <p:spTgt spid="4">
                                            <p:txEl>
                                              <p:pRg st="12" end="12"/>
                                            </p:txEl>
                                          </p:spTgt>
                                        </p:tgtEl>
                                      </p:cBhvr>
                                    </p:animEffect>
                                  </p:childTnLst>
                                </p:cTn>
                              </p:par>
                            </p:childTnLst>
                          </p:cTn>
                        </p:par>
                        <p:par>
                          <p:cTn id="74" fill="hold">
                            <p:stCondLst>
                              <p:cond delay="25000"/>
                            </p:stCondLst>
                            <p:childTnLst>
                              <p:par>
                                <p:cTn id="75" presetID="12" presetClass="entr" presetSubtype="4" fill="hold" grpId="0" nodeType="afterEffect">
                                  <p:stCondLst>
                                    <p:cond delay="3000"/>
                                  </p:stCondLst>
                                  <p:childTnLst>
                                    <p:set>
                                      <p:cBhvr>
                                        <p:cTn id="76" dur="1" fill="hold">
                                          <p:stCondLst>
                                            <p:cond delay="0"/>
                                          </p:stCondLst>
                                        </p:cTn>
                                        <p:tgtEl>
                                          <p:spTgt spid="5">
                                            <p:txEl>
                                              <p:pRg st="0" end="0"/>
                                            </p:txEl>
                                          </p:spTgt>
                                        </p:tgtEl>
                                        <p:attrNameLst>
                                          <p:attrName>style.visibility</p:attrName>
                                        </p:attrNameLst>
                                      </p:cBhvr>
                                      <p:to>
                                        <p:strVal val="visible"/>
                                      </p:to>
                                    </p:set>
                                    <p:anim calcmode="lin" valueType="num">
                                      <p:cBhvr additive="base">
                                        <p:cTn id="7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78" dur="500"/>
                                        <p:tgtEl>
                                          <p:spTgt spid="5">
                                            <p:txEl>
                                              <p:pRg st="0" end="0"/>
                                            </p:txEl>
                                          </p:spTgt>
                                        </p:tgtEl>
                                      </p:cBhvr>
                                    </p:animEffect>
                                  </p:childTnLst>
                                </p:cTn>
                              </p:par>
                            </p:childTnLst>
                          </p:cTn>
                        </p:par>
                        <p:par>
                          <p:cTn id="79" fill="hold">
                            <p:stCondLst>
                              <p:cond delay="28500"/>
                            </p:stCondLst>
                            <p:childTnLst>
                              <p:par>
                                <p:cTn id="80" presetID="12" presetClass="entr" presetSubtype="4" fill="hold" grpId="0" nodeType="afterEffect">
                                  <p:stCondLst>
                                    <p:cond delay="1000"/>
                                  </p:stCondLst>
                                  <p:childTnLst>
                                    <p:set>
                                      <p:cBhvr>
                                        <p:cTn id="81" dur="1" fill="hold">
                                          <p:stCondLst>
                                            <p:cond delay="0"/>
                                          </p:stCondLst>
                                        </p:cTn>
                                        <p:tgtEl>
                                          <p:spTgt spid="5">
                                            <p:txEl>
                                              <p:pRg st="1" end="1"/>
                                            </p:txEl>
                                          </p:spTgt>
                                        </p:tgtEl>
                                        <p:attrNameLst>
                                          <p:attrName>style.visibility</p:attrName>
                                        </p:attrNameLst>
                                      </p:cBhvr>
                                      <p:to>
                                        <p:strVal val="visible"/>
                                      </p:to>
                                    </p:set>
                                    <p:anim calcmode="lin" valueType="num">
                                      <p:cBhvr additive="base">
                                        <p:cTn id="82"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83" dur="500"/>
                                        <p:tgtEl>
                                          <p:spTgt spid="5">
                                            <p:txEl>
                                              <p:pRg st="1" end="1"/>
                                            </p:txEl>
                                          </p:spTgt>
                                        </p:tgtEl>
                                      </p:cBhvr>
                                    </p:animEffect>
                                  </p:childTnLst>
                                </p:cTn>
                              </p:par>
                            </p:childTnLst>
                          </p:cTn>
                        </p:par>
                        <p:par>
                          <p:cTn id="84" fill="hold">
                            <p:stCondLst>
                              <p:cond delay="30000"/>
                            </p:stCondLst>
                            <p:childTnLst>
                              <p:par>
                                <p:cTn id="85" presetID="12" presetClass="entr" presetSubtype="4" fill="hold" grpId="0" nodeType="afterEffect">
                                  <p:stCondLst>
                                    <p:cond delay="4000"/>
                                  </p:stCondLst>
                                  <p:childTnLst>
                                    <p:set>
                                      <p:cBhvr>
                                        <p:cTn id="86" dur="1" fill="hold">
                                          <p:stCondLst>
                                            <p:cond delay="0"/>
                                          </p:stCondLst>
                                        </p:cTn>
                                        <p:tgtEl>
                                          <p:spTgt spid="5">
                                            <p:txEl>
                                              <p:pRg st="2" end="2"/>
                                            </p:txEl>
                                          </p:spTgt>
                                        </p:tgtEl>
                                        <p:attrNameLst>
                                          <p:attrName>style.visibility</p:attrName>
                                        </p:attrNameLst>
                                      </p:cBhvr>
                                      <p:to>
                                        <p:strVal val="visible"/>
                                      </p:to>
                                    </p:set>
                                    <p:anim calcmode="lin" valueType="num">
                                      <p:cBhvr additive="base">
                                        <p:cTn id="87"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88" dur="500"/>
                                        <p:tgtEl>
                                          <p:spTgt spid="5">
                                            <p:txEl>
                                              <p:pRg st="2" end="2"/>
                                            </p:txEl>
                                          </p:spTgt>
                                        </p:tgtEl>
                                      </p:cBhvr>
                                    </p:animEffect>
                                  </p:childTnLst>
                                </p:cTn>
                              </p:par>
                            </p:childTnLst>
                          </p:cTn>
                        </p:par>
                        <p:par>
                          <p:cTn id="89" fill="hold">
                            <p:stCondLst>
                              <p:cond delay="34500"/>
                            </p:stCondLst>
                            <p:childTnLst>
                              <p:par>
                                <p:cTn id="90" presetID="12" presetClass="entr" presetSubtype="4" fill="hold" grpId="0" nodeType="afterEffect">
                                  <p:stCondLst>
                                    <p:cond delay="1000"/>
                                  </p:stCondLst>
                                  <p:childTnLst>
                                    <p:set>
                                      <p:cBhvr>
                                        <p:cTn id="91" dur="1" fill="hold">
                                          <p:stCondLst>
                                            <p:cond delay="0"/>
                                          </p:stCondLst>
                                        </p:cTn>
                                        <p:tgtEl>
                                          <p:spTgt spid="5">
                                            <p:txEl>
                                              <p:pRg st="3" end="3"/>
                                            </p:txEl>
                                          </p:spTgt>
                                        </p:tgtEl>
                                        <p:attrNameLst>
                                          <p:attrName>style.visibility</p:attrName>
                                        </p:attrNameLst>
                                      </p:cBhvr>
                                      <p:to>
                                        <p:strVal val="visible"/>
                                      </p:to>
                                    </p:set>
                                    <p:anim calcmode="lin" valueType="num">
                                      <p:cBhvr additive="base">
                                        <p:cTn id="92"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93" dur="500"/>
                                        <p:tgtEl>
                                          <p:spTgt spid="5">
                                            <p:txEl>
                                              <p:pRg st="3" end="3"/>
                                            </p:txEl>
                                          </p:spTgt>
                                        </p:tgtEl>
                                      </p:cBhvr>
                                    </p:animEffect>
                                  </p:childTnLst>
                                </p:cTn>
                              </p:par>
                            </p:childTnLst>
                          </p:cTn>
                        </p:par>
                        <p:par>
                          <p:cTn id="94" fill="hold">
                            <p:stCondLst>
                              <p:cond delay="36000"/>
                            </p:stCondLst>
                            <p:childTnLst>
                              <p:par>
                                <p:cTn id="95" presetID="12" presetClass="entr" presetSubtype="4" fill="hold" grpId="0" nodeType="afterEffect">
                                  <p:stCondLst>
                                    <p:cond delay="1000"/>
                                  </p:stCondLst>
                                  <p:childTnLst>
                                    <p:set>
                                      <p:cBhvr>
                                        <p:cTn id="96" dur="1" fill="hold">
                                          <p:stCondLst>
                                            <p:cond delay="0"/>
                                          </p:stCondLst>
                                        </p:cTn>
                                        <p:tgtEl>
                                          <p:spTgt spid="5">
                                            <p:txEl>
                                              <p:pRg st="4" end="4"/>
                                            </p:txEl>
                                          </p:spTgt>
                                        </p:tgtEl>
                                        <p:attrNameLst>
                                          <p:attrName>style.visibility</p:attrName>
                                        </p:attrNameLst>
                                      </p:cBhvr>
                                      <p:to>
                                        <p:strVal val="visible"/>
                                      </p:to>
                                    </p:set>
                                    <p:anim calcmode="lin" valueType="num">
                                      <p:cBhvr additive="base">
                                        <p:cTn id="97" dur="5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98" dur="500"/>
                                        <p:tgtEl>
                                          <p:spTgt spid="5">
                                            <p:txEl>
                                              <p:pRg st="4" end="4"/>
                                            </p:txEl>
                                          </p:spTgt>
                                        </p:tgtEl>
                                      </p:cBhvr>
                                    </p:animEffect>
                                  </p:childTnLst>
                                </p:cTn>
                              </p:par>
                            </p:childTnLst>
                          </p:cTn>
                        </p:par>
                        <p:par>
                          <p:cTn id="99" fill="hold">
                            <p:stCondLst>
                              <p:cond delay="37500"/>
                            </p:stCondLst>
                            <p:childTnLst>
                              <p:par>
                                <p:cTn id="100" presetID="12" presetClass="entr" presetSubtype="4" fill="hold" grpId="0" nodeType="afterEffect">
                                  <p:stCondLst>
                                    <p:cond delay="1000"/>
                                  </p:stCondLst>
                                  <p:childTnLst>
                                    <p:set>
                                      <p:cBhvr>
                                        <p:cTn id="101" dur="1" fill="hold">
                                          <p:stCondLst>
                                            <p:cond delay="0"/>
                                          </p:stCondLst>
                                        </p:cTn>
                                        <p:tgtEl>
                                          <p:spTgt spid="5">
                                            <p:txEl>
                                              <p:pRg st="5" end="5"/>
                                            </p:txEl>
                                          </p:spTgt>
                                        </p:tgtEl>
                                        <p:attrNameLst>
                                          <p:attrName>style.visibility</p:attrName>
                                        </p:attrNameLst>
                                      </p:cBhvr>
                                      <p:to>
                                        <p:strVal val="visible"/>
                                      </p:to>
                                    </p:set>
                                    <p:anim calcmode="lin" valueType="num">
                                      <p:cBhvr additive="base">
                                        <p:cTn id="102" dur="500"/>
                                        <p:tgtEl>
                                          <p:spTgt spid="5">
                                            <p:txEl>
                                              <p:pRg st="5" end="5"/>
                                            </p:txEl>
                                          </p:spTgt>
                                        </p:tgtEl>
                                        <p:attrNameLst>
                                          <p:attrName>ppt_y</p:attrName>
                                        </p:attrNameLst>
                                      </p:cBhvr>
                                      <p:tavLst>
                                        <p:tav tm="0">
                                          <p:val>
                                            <p:strVal val="#ppt_y+#ppt_h*1.125000"/>
                                          </p:val>
                                        </p:tav>
                                        <p:tav tm="100000">
                                          <p:val>
                                            <p:strVal val="#ppt_y"/>
                                          </p:val>
                                        </p:tav>
                                      </p:tavLst>
                                    </p:anim>
                                    <p:animEffect transition="in" filter="wipe(up)">
                                      <p:cBhvr>
                                        <p:cTn id="103" dur="500"/>
                                        <p:tgtEl>
                                          <p:spTgt spid="5">
                                            <p:txEl>
                                              <p:pRg st="5" end="5"/>
                                            </p:txEl>
                                          </p:spTgt>
                                        </p:tgtEl>
                                      </p:cBhvr>
                                    </p:animEffect>
                                  </p:childTnLst>
                                </p:cTn>
                              </p:par>
                            </p:childTnLst>
                          </p:cTn>
                        </p:par>
                        <p:par>
                          <p:cTn id="104" fill="hold">
                            <p:stCondLst>
                              <p:cond delay="39000"/>
                            </p:stCondLst>
                            <p:childTnLst>
                              <p:par>
                                <p:cTn id="105" presetID="12" presetClass="entr" presetSubtype="4" fill="hold" grpId="0" nodeType="afterEffect">
                                  <p:stCondLst>
                                    <p:cond delay="3000"/>
                                  </p:stCondLst>
                                  <p:childTnLst>
                                    <p:set>
                                      <p:cBhvr>
                                        <p:cTn id="106" dur="1" fill="hold">
                                          <p:stCondLst>
                                            <p:cond delay="0"/>
                                          </p:stCondLst>
                                        </p:cTn>
                                        <p:tgtEl>
                                          <p:spTgt spid="5">
                                            <p:txEl>
                                              <p:pRg st="6" end="6"/>
                                            </p:txEl>
                                          </p:spTgt>
                                        </p:tgtEl>
                                        <p:attrNameLst>
                                          <p:attrName>style.visibility</p:attrName>
                                        </p:attrNameLst>
                                      </p:cBhvr>
                                      <p:to>
                                        <p:strVal val="visible"/>
                                      </p:to>
                                    </p:set>
                                    <p:anim calcmode="lin" valueType="num">
                                      <p:cBhvr additive="base">
                                        <p:cTn id="107" dur="500"/>
                                        <p:tgtEl>
                                          <p:spTgt spid="5">
                                            <p:txEl>
                                              <p:pRg st="6" end="6"/>
                                            </p:txEl>
                                          </p:spTgt>
                                        </p:tgtEl>
                                        <p:attrNameLst>
                                          <p:attrName>ppt_y</p:attrName>
                                        </p:attrNameLst>
                                      </p:cBhvr>
                                      <p:tavLst>
                                        <p:tav tm="0">
                                          <p:val>
                                            <p:strVal val="#ppt_y+#ppt_h*1.125000"/>
                                          </p:val>
                                        </p:tav>
                                        <p:tav tm="100000">
                                          <p:val>
                                            <p:strVal val="#ppt_y"/>
                                          </p:val>
                                        </p:tav>
                                      </p:tavLst>
                                    </p:anim>
                                    <p:animEffect transition="in" filter="wipe(up)">
                                      <p:cBhvr>
                                        <p:cTn id="108" dur="500"/>
                                        <p:tgtEl>
                                          <p:spTgt spid="5">
                                            <p:txEl>
                                              <p:pRg st="6" end="6"/>
                                            </p:txEl>
                                          </p:spTgt>
                                        </p:tgtEl>
                                      </p:cBhvr>
                                    </p:animEffect>
                                  </p:childTnLst>
                                </p:cTn>
                              </p:par>
                            </p:childTnLst>
                          </p:cTn>
                        </p:par>
                        <p:par>
                          <p:cTn id="109" fill="hold">
                            <p:stCondLst>
                              <p:cond delay="42500"/>
                            </p:stCondLst>
                            <p:childTnLst>
                              <p:par>
                                <p:cTn id="110" presetID="12" presetClass="entr" presetSubtype="4" fill="hold" grpId="0" nodeType="afterEffect">
                                  <p:stCondLst>
                                    <p:cond delay="1000"/>
                                  </p:stCondLst>
                                  <p:childTnLst>
                                    <p:set>
                                      <p:cBhvr>
                                        <p:cTn id="111" dur="1" fill="hold">
                                          <p:stCondLst>
                                            <p:cond delay="0"/>
                                          </p:stCondLst>
                                        </p:cTn>
                                        <p:tgtEl>
                                          <p:spTgt spid="5">
                                            <p:txEl>
                                              <p:pRg st="7" end="7"/>
                                            </p:txEl>
                                          </p:spTgt>
                                        </p:tgtEl>
                                        <p:attrNameLst>
                                          <p:attrName>style.visibility</p:attrName>
                                        </p:attrNameLst>
                                      </p:cBhvr>
                                      <p:to>
                                        <p:strVal val="visible"/>
                                      </p:to>
                                    </p:set>
                                    <p:anim calcmode="lin" valueType="num">
                                      <p:cBhvr additive="base">
                                        <p:cTn id="112" dur="500"/>
                                        <p:tgtEl>
                                          <p:spTgt spid="5">
                                            <p:txEl>
                                              <p:pRg st="7" end="7"/>
                                            </p:txEl>
                                          </p:spTgt>
                                        </p:tgtEl>
                                        <p:attrNameLst>
                                          <p:attrName>ppt_y</p:attrName>
                                        </p:attrNameLst>
                                      </p:cBhvr>
                                      <p:tavLst>
                                        <p:tav tm="0">
                                          <p:val>
                                            <p:strVal val="#ppt_y+#ppt_h*1.125000"/>
                                          </p:val>
                                        </p:tav>
                                        <p:tav tm="100000">
                                          <p:val>
                                            <p:strVal val="#ppt_y"/>
                                          </p:val>
                                        </p:tav>
                                      </p:tavLst>
                                    </p:anim>
                                    <p:animEffect transition="in" filter="wipe(up)">
                                      <p:cBhvr>
                                        <p:cTn id="113" dur="500"/>
                                        <p:tgtEl>
                                          <p:spTgt spid="5">
                                            <p:txEl>
                                              <p:pRg st="7" end="7"/>
                                            </p:txEl>
                                          </p:spTgt>
                                        </p:tgtEl>
                                      </p:cBhvr>
                                    </p:animEffect>
                                  </p:childTnLst>
                                </p:cTn>
                              </p:par>
                            </p:childTnLst>
                          </p:cTn>
                        </p:par>
                        <p:par>
                          <p:cTn id="114" fill="hold">
                            <p:stCondLst>
                              <p:cond delay="44000"/>
                            </p:stCondLst>
                            <p:childTnLst>
                              <p:par>
                                <p:cTn id="115" presetID="12" presetClass="entr" presetSubtype="4" fill="hold" grpId="0" nodeType="afterEffect">
                                  <p:stCondLst>
                                    <p:cond delay="4000"/>
                                  </p:stCondLst>
                                  <p:childTnLst>
                                    <p:set>
                                      <p:cBhvr>
                                        <p:cTn id="116" dur="1" fill="hold">
                                          <p:stCondLst>
                                            <p:cond delay="0"/>
                                          </p:stCondLst>
                                        </p:cTn>
                                        <p:tgtEl>
                                          <p:spTgt spid="5">
                                            <p:txEl>
                                              <p:pRg st="8" end="8"/>
                                            </p:txEl>
                                          </p:spTgt>
                                        </p:tgtEl>
                                        <p:attrNameLst>
                                          <p:attrName>style.visibility</p:attrName>
                                        </p:attrNameLst>
                                      </p:cBhvr>
                                      <p:to>
                                        <p:strVal val="visible"/>
                                      </p:to>
                                    </p:set>
                                    <p:anim calcmode="lin" valueType="num">
                                      <p:cBhvr additive="base">
                                        <p:cTn id="117" dur="500"/>
                                        <p:tgtEl>
                                          <p:spTgt spid="5">
                                            <p:txEl>
                                              <p:pRg st="8" end="8"/>
                                            </p:txEl>
                                          </p:spTgt>
                                        </p:tgtEl>
                                        <p:attrNameLst>
                                          <p:attrName>ppt_y</p:attrName>
                                        </p:attrNameLst>
                                      </p:cBhvr>
                                      <p:tavLst>
                                        <p:tav tm="0">
                                          <p:val>
                                            <p:strVal val="#ppt_y+#ppt_h*1.125000"/>
                                          </p:val>
                                        </p:tav>
                                        <p:tav tm="100000">
                                          <p:val>
                                            <p:strVal val="#ppt_y"/>
                                          </p:val>
                                        </p:tav>
                                      </p:tavLst>
                                    </p:anim>
                                    <p:animEffect transition="in" filter="wipe(up)">
                                      <p:cBhvr>
                                        <p:cTn id="118" dur="500"/>
                                        <p:tgtEl>
                                          <p:spTgt spid="5">
                                            <p:txEl>
                                              <p:pRg st="8" end="8"/>
                                            </p:txEl>
                                          </p:spTgt>
                                        </p:tgtEl>
                                      </p:cBhvr>
                                    </p:animEffect>
                                  </p:childTnLst>
                                </p:cTn>
                              </p:par>
                            </p:childTnLst>
                          </p:cTn>
                        </p:par>
                        <p:par>
                          <p:cTn id="119" fill="hold">
                            <p:stCondLst>
                              <p:cond delay="48500"/>
                            </p:stCondLst>
                            <p:childTnLst>
                              <p:par>
                                <p:cTn id="120" presetID="12" presetClass="entr" presetSubtype="4" fill="hold" grpId="0" nodeType="afterEffect">
                                  <p:stCondLst>
                                    <p:cond delay="1000"/>
                                  </p:stCondLst>
                                  <p:childTnLst>
                                    <p:set>
                                      <p:cBhvr>
                                        <p:cTn id="121" dur="1" fill="hold">
                                          <p:stCondLst>
                                            <p:cond delay="0"/>
                                          </p:stCondLst>
                                        </p:cTn>
                                        <p:tgtEl>
                                          <p:spTgt spid="5">
                                            <p:txEl>
                                              <p:pRg st="9" end="9"/>
                                            </p:txEl>
                                          </p:spTgt>
                                        </p:tgtEl>
                                        <p:attrNameLst>
                                          <p:attrName>style.visibility</p:attrName>
                                        </p:attrNameLst>
                                      </p:cBhvr>
                                      <p:to>
                                        <p:strVal val="visible"/>
                                      </p:to>
                                    </p:set>
                                    <p:anim calcmode="lin" valueType="num">
                                      <p:cBhvr additive="base">
                                        <p:cTn id="122" dur="500"/>
                                        <p:tgtEl>
                                          <p:spTgt spid="5">
                                            <p:txEl>
                                              <p:pRg st="9" end="9"/>
                                            </p:txEl>
                                          </p:spTgt>
                                        </p:tgtEl>
                                        <p:attrNameLst>
                                          <p:attrName>ppt_y</p:attrName>
                                        </p:attrNameLst>
                                      </p:cBhvr>
                                      <p:tavLst>
                                        <p:tav tm="0">
                                          <p:val>
                                            <p:strVal val="#ppt_y+#ppt_h*1.125000"/>
                                          </p:val>
                                        </p:tav>
                                        <p:tav tm="100000">
                                          <p:val>
                                            <p:strVal val="#ppt_y"/>
                                          </p:val>
                                        </p:tav>
                                      </p:tavLst>
                                    </p:anim>
                                    <p:animEffect transition="in" filter="wipe(up)">
                                      <p:cBhvr>
                                        <p:cTn id="123" dur="500"/>
                                        <p:tgtEl>
                                          <p:spTgt spid="5">
                                            <p:txEl>
                                              <p:pRg st="9" end="9"/>
                                            </p:txEl>
                                          </p:spTgt>
                                        </p:tgtEl>
                                      </p:cBhvr>
                                    </p:animEffect>
                                  </p:childTnLst>
                                </p:cTn>
                              </p:par>
                            </p:childTnLst>
                          </p:cTn>
                        </p:par>
                        <p:par>
                          <p:cTn id="124" fill="hold">
                            <p:stCondLst>
                              <p:cond delay="50000"/>
                            </p:stCondLst>
                            <p:childTnLst>
                              <p:par>
                                <p:cTn id="125" presetID="12" presetClass="entr" presetSubtype="4" fill="hold" grpId="0" nodeType="afterEffect">
                                  <p:stCondLst>
                                    <p:cond delay="1000"/>
                                  </p:stCondLst>
                                  <p:childTnLst>
                                    <p:set>
                                      <p:cBhvr>
                                        <p:cTn id="126" dur="1" fill="hold">
                                          <p:stCondLst>
                                            <p:cond delay="0"/>
                                          </p:stCondLst>
                                        </p:cTn>
                                        <p:tgtEl>
                                          <p:spTgt spid="5">
                                            <p:txEl>
                                              <p:pRg st="10" end="10"/>
                                            </p:txEl>
                                          </p:spTgt>
                                        </p:tgtEl>
                                        <p:attrNameLst>
                                          <p:attrName>style.visibility</p:attrName>
                                        </p:attrNameLst>
                                      </p:cBhvr>
                                      <p:to>
                                        <p:strVal val="visible"/>
                                      </p:to>
                                    </p:set>
                                    <p:anim calcmode="lin" valueType="num">
                                      <p:cBhvr additive="base">
                                        <p:cTn id="127" dur="500"/>
                                        <p:tgtEl>
                                          <p:spTgt spid="5">
                                            <p:txEl>
                                              <p:pRg st="10" end="10"/>
                                            </p:txEl>
                                          </p:spTgt>
                                        </p:tgtEl>
                                        <p:attrNameLst>
                                          <p:attrName>ppt_y</p:attrName>
                                        </p:attrNameLst>
                                      </p:cBhvr>
                                      <p:tavLst>
                                        <p:tav tm="0">
                                          <p:val>
                                            <p:strVal val="#ppt_y+#ppt_h*1.125000"/>
                                          </p:val>
                                        </p:tav>
                                        <p:tav tm="100000">
                                          <p:val>
                                            <p:strVal val="#ppt_y"/>
                                          </p:val>
                                        </p:tav>
                                      </p:tavLst>
                                    </p:anim>
                                    <p:animEffect transition="in" filter="wipe(up)">
                                      <p:cBhvr>
                                        <p:cTn id="128"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
            <a:ext cx="11176000" cy="664797"/>
          </a:xfrm>
        </p:spPr>
        <p:txBody>
          <a:bodyPr/>
          <a:lstStyle/>
          <a:p>
            <a:r>
              <a:rPr lang="en-US" b="1" dirty="0" smtClean="0"/>
              <a:t>Quick Stats</a:t>
            </a:r>
            <a:endParaRPr lang="en-US" b="1" dirty="0"/>
          </a:p>
        </p:txBody>
      </p:sp>
      <p:sp>
        <p:nvSpPr>
          <p:cNvPr id="3" name="Text Placeholder 2"/>
          <p:cNvSpPr>
            <a:spLocks noGrp="1"/>
          </p:cNvSpPr>
          <p:nvPr>
            <p:ph type="body" sz="quarter" idx="10"/>
          </p:nvPr>
        </p:nvSpPr>
        <p:spPr>
          <a:xfrm>
            <a:off x="508000" y="1411552"/>
            <a:ext cx="11176000" cy="3693319"/>
          </a:xfrm>
        </p:spPr>
        <p:txBody>
          <a:bodyPr/>
          <a:lstStyle/>
          <a:p>
            <a:r>
              <a:rPr lang="en-US" dirty="0"/>
              <a:t>243 </a:t>
            </a:r>
            <a:r>
              <a:rPr lang="en-US" dirty="0" smtClean="0"/>
              <a:t>joined </a:t>
            </a:r>
            <a:r>
              <a:rPr lang="en-US" dirty="0"/>
              <a:t>the </a:t>
            </a:r>
            <a:r>
              <a:rPr lang="en-US" dirty="0" smtClean="0"/>
              <a:t>Silence &amp; Solitude Challenge</a:t>
            </a:r>
            <a:endParaRPr lang="en-US" dirty="0"/>
          </a:p>
          <a:p>
            <a:r>
              <a:rPr lang="en-US" dirty="0"/>
              <a:t>20 or </a:t>
            </a:r>
            <a:r>
              <a:rPr lang="en-US" dirty="0" smtClean="0"/>
              <a:t>8.3% never participated.</a:t>
            </a:r>
          </a:p>
          <a:p>
            <a:r>
              <a:rPr lang="en-US" dirty="0"/>
              <a:t>188 completed the </a:t>
            </a:r>
            <a:r>
              <a:rPr lang="en-US" i="1" dirty="0"/>
              <a:t>Informed Consent</a:t>
            </a:r>
            <a:r>
              <a:rPr lang="en-US" dirty="0"/>
              <a:t> form</a:t>
            </a:r>
          </a:p>
          <a:p>
            <a:r>
              <a:rPr lang="en-US" dirty="0"/>
              <a:t>177 subscribed to </a:t>
            </a:r>
            <a:r>
              <a:rPr lang="en-US" dirty="0" smtClean="0"/>
              <a:t>the </a:t>
            </a:r>
            <a:r>
              <a:rPr lang="en-US" dirty="0" smtClean="0">
                <a:hlinkClick r:id="rId2"/>
              </a:rPr>
              <a:t>Remind.com</a:t>
            </a:r>
            <a:r>
              <a:rPr lang="en-US" dirty="0" smtClean="0"/>
              <a:t> app.</a:t>
            </a:r>
          </a:p>
          <a:p>
            <a:r>
              <a:rPr lang="en-US" dirty="0" smtClean="0"/>
              <a:t>6 Weekly Surveys in Moodle gathered data.</a:t>
            </a:r>
          </a:p>
          <a:p>
            <a:r>
              <a:rPr lang="en-US" dirty="0" smtClean="0"/>
              <a:t>An average of 146 completed the Weekly Surveys.</a:t>
            </a:r>
          </a:p>
          <a:p>
            <a:r>
              <a:rPr lang="en-US" dirty="0" smtClean="0"/>
              <a:t>The surveys produced 8,666 pieces of data (student comments).</a:t>
            </a:r>
          </a:p>
        </p:txBody>
      </p:sp>
    </p:spTree>
    <p:extLst>
      <p:ext uri="{BB962C8B-B14F-4D97-AF65-F5344CB8AC3E}">
        <p14:creationId xmlns:p14="http://schemas.microsoft.com/office/powerpoint/2010/main" val="1407139272"/>
      </p:ext>
    </p:extLst>
  </p:cSld>
  <p:clrMapOvr>
    <a:masterClrMapping/>
  </p:clrMapOvr>
  <p:transition advTm="2070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1000"/>
                            </p:stCondLst>
                            <p:childTnLst>
                              <p:par>
                                <p:cTn id="15" presetID="12" presetClass="entr" presetSubtype="4" fill="hold" grpId="0" nodeType="afterEffect">
                                  <p:stCondLst>
                                    <p:cond delay="150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3000"/>
                            </p:stCondLst>
                            <p:childTnLst>
                              <p:par>
                                <p:cTn id="20" presetID="12" presetClass="entr" presetSubtype="4" fill="hold" grpId="0" nodeType="afterEffect">
                                  <p:stCondLst>
                                    <p:cond delay="150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5000"/>
                            </p:stCondLst>
                            <p:childTnLst>
                              <p:par>
                                <p:cTn id="25" presetID="12" presetClass="entr" presetSubtype="4" fill="hold" grpId="0" nodeType="afterEffect">
                                  <p:stCondLst>
                                    <p:cond delay="150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7000"/>
                            </p:stCondLst>
                            <p:childTnLst>
                              <p:par>
                                <p:cTn id="30" presetID="12" presetClass="entr" presetSubtype="4" fill="hold" grpId="0" nodeType="afterEffect">
                                  <p:stCondLst>
                                    <p:cond delay="150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9000"/>
                            </p:stCondLst>
                            <p:childTnLst>
                              <p:par>
                                <p:cTn id="35" presetID="12" presetClass="entr" presetSubtype="4" fill="hold" grpId="0" nodeType="afterEffect">
                                  <p:stCondLst>
                                    <p:cond delay="150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11000"/>
                            </p:stCondLst>
                            <p:childTnLst>
                              <p:par>
                                <p:cTn id="40" presetID="12" presetClass="entr" presetSubtype="4" fill="hold" grpId="0" nodeType="afterEffect">
                                  <p:stCondLst>
                                    <p:cond delay="150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bldLvl="5"/>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Participants per Week</a:t>
            </a:r>
            <a:endParaRPr lang="en-US" dirty="0"/>
          </a:p>
        </p:txBody>
      </p:sp>
      <p:graphicFrame>
        <p:nvGraphicFramePr>
          <p:cNvPr id="3" name="Chart 2"/>
          <p:cNvGraphicFramePr/>
          <p:nvPr>
            <p:extLst>
              <p:ext uri="{D42A27DB-BD31-4B8C-83A1-F6EECF244321}">
                <p14:modId xmlns:p14="http://schemas.microsoft.com/office/powerpoint/2010/main" val="876428902"/>
              </p:ext>
            </p:extLst>
          </p:nvPr>
        </p:nvGraphicFramePr>
        <p:xfrm>
          <a:off x="1905000" y="1066800"/>
          <a:ext cx="8610600" cy="5638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891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par>
                          <p:cTn id="9" fill="hold">
                            <p:stCondLst>
                              <p:cond delay="500"/>
                            </p:stCondLst>
                            <p:childTnLst>
                              <p:par>
                                <p:cTn id="10" presetID="22" presetClass="entr" presetSubtype="4" fill="hold" grpId="0" nodeType="afterEffect">
                                  <p:stCondLst>
                                    <p:cond delay="0"/>
                                  </p:stCondLst>
                                  <p:childTnLst>
                                    <p:set>
                                      <p:cBhvr>
                                        <p:cTn id="11"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down)">
                                      <p:cBhvr>
                                        <p:cTn id="12" dur="500"/>
                                        <p:tgtEl>
                                          <p:spTgt spid="3">
                                            <p:graphicEl>
                                              <a:chart seriesIdx="-3" categoryIdx="-3" bldStep="gridLegend"/>
                                            </p:graphicEl>
                                          </p:spTgt>
                                        </p:tgtEl>
                                      </p:cBhvr>
                                    </p:animEffect>
                                  </p:childTnLst>
                                </p:cTn>
                              </p:par>
                            </p:childTnLst>
                          </p:cTn>
                        </p:par>
                        <p:par>
                          <p:cTn id="13" fill="hold">
                            <p:stCondLst>
                              <p:cond delay="1000"/>
                            </p:stCondLst>
                            <p:childTnLst>
                              <p:par>
                                <p:cTn id="14" presetID="22" presetClass="entr" presetSubtype="4" fill="hold" grpId="0" nodeType="afterEffect">
                                  <p:stCondLst>
                                    <p:cond delay="0"/>
                                  </p:stCondLst>
                                  <p:childTnLst>
                                    <p:set>
                                      <p:cBhvr>
                                        <p:cTn id="15" dur="1" fill="hold">
                                          <p:stCondLst>
                                            <p:cond delay="0"/>
                                          </p:stCondLst>
                                        </p:cTn>
                                        <p:tgtEl>
                                          <p:spTgt spid="3">
                                            <p:graphicEl>
                                              <a:chart seriesIdx="0" categoryIdx="0" bldStep="ptInSeries"/>
                                            </p:graphicEl>
                                          </p:spTgt>
                                        </p:tgtEl>
                                        <p:attrNameLst>
                                          <p:attrName>style.visibility</p:attrName>
                                        </p:attrNameLst>
                                      </p:cBhvr>
                                      <p:to>
                                        <p:strVal val="visible"/>
                                      </p:to>
                                    </p:set>
                                    <p:animEffect transition="in" filter="wipe(down)">
                                      <p:cBhvr>
                                        <p:cTn id="16" dur="500"/>
                                        <p:tgtEl>
                                          <p:spTgt spid="3">
                                            <p:graphicEl>
                                              <a:chart seriesIdx="0" categoryIdx="0" bldStep="ptInSeries"/>
                                            </p:graphicEl>
                                          </p:spTgt>
                                        </p:tgtEl>
                                      </p:cBhvr>
                                    </p:animEffect>
                                  </p:childTnLst>
                                </p:cTn>
                              </p:par>
                            </p:childTnLst>
                          </p:cTn>
                        </p:par>
                        <p:par>
                          <p:cTn id="17" fill="hold">
                            <p:stCondLst>
                              <p:cond delay="1500"/>
                            </p:stCondLst>
                            <p:childTnLst>
                              <p:par>
                                <p:cTn id="18" presetID="22" presetClass="entr" presetSubtype="4" fill="hold" grpId="0" nodeType="afterEffect">
                                  <p:stCondLst>
                                    <p:cond delay="0"/>
                                  </p:stCondLst>
                                  <p:childTnLst>
                                    <p:set>
                                      <p:cBhvr>
                                        <p:cTn id="19" dur="1" fill="hold">
                                          <p:stCondLst>
                                            <p:cond delay="0"/>
                                          </p:stCondLst>
                                        </p:cTn>
                                        <p:tgtEl>
                                          <p:spTgt spid="3">
                                            <p:graphicEl>
                                              <a:chart seriesIdx="0" categoryIdx="1" bldStep="ptInSeries"/>
                                            </p:graphicEl>
                                          </p:spTgt>
                                        </p:tgtEl>
                                        <p:attrNameLst>
                                          <p:attrName>style.visibility</p:attrName>
                                        </p:attrNameLst>
                                      </p:cBhvr>
                                      <p:to>
                                        <p:strVal val="visible"/>
                                      </p:to>
                                    </p:set>
                                    <p:animEffect transition="in" filter="wipe(down)">
                                      <p:cBhvr>
                                        <p:cTn id="20" dur="500"/>
                                        <p:tgtEl>
                                          <p:spTgt spid="3">
                                            <p:graphicEl>
                                              <a:chart seriesIdx="0" categoryIdx="1" bldStep="ptInSeries"/>
                                            </p:graphicEl>
                                          </p:spTgt>
                                        </p:tgtEl>
                                      </p:cBhvr>
                                    </p:animEffect>
                                  </p:childTnLst>
                                </p:cTn>
                              </p:par>
                            </p:childTnLst>
                          </p:cTn>
                        </p:par>
                        <p:par>
                          <p:cTn id="21" fill="hold">
                            <p:stCondLst>
                              <p:cond delay="2000"/>
                            </p:stCondLst>
                            <p:childTnLst>
                              <p:par>
                                <p:cTn id="22" presetID="22" presetClass="entr" presetSubtype="4" fill="hold" grpId="0" nodeType="afterEffect">
                                  <p:stCondLst>
                                    <p:cond delay="0"/>
                                  </p:stCondLst>
                                  <p:childTnLst>
                                    <p:set>
                                      <p:cBhvr>
                                        <p:cTn id="23" dur="1" fill="hold">
                                          <p:stCondLst>
                                            <p:cond delay="0"/>
                                          </p:stCondLst>
                                        </p:cTn>
                                        <p:tgtEl>
                                          <p:spTgt spid="3">
                                            <p:graphicEl>
                                              <a:chart seriesIdx="0" categoryIdx="2" bldStep="ptInSeries"/>
                                            </p:graphicEl>
                                          </p:spTgt>
                                        </p:tgtEl>
                                        <p:attrNameLst>
                                          <p:attrName>style.visibility</p:attrName>
                                        </p:attrNameLst>
                                      </p:cBhvr>
                                      <p:to>
                                        <p:strVal val="visible"/>
                                      </p:to>
                                    </p:set>
                                    <p:animEffect transition="in" filter="wipe(down)">
                                      <p:cBhvr>
                                        <p:cTn id="24" dur="500"/>
                                        <p:tgtEl>
                                          <p:spTgt spid="3">
                                            <p:graphicEl>
                                              <a:chart seriesIdx="0" categoryIdx="2" bldStep="ptInSeries"/>
                                            </p:graphicEl>
                                          </p:spTgt>
                                        </p:tgtEl>
                                      </p:cBhvr>
                                    </p:animEffect>
                                  </p:childTnLst>
                                </p:cTn>
                              </p:par>
                            </p:childTnLst>
                          </p:cTn>
                        </p:par>
                        <p:par>
                          <p:cTn id="25" fill="hold">
                            <p:stCondLst>
                              <p:cond delay="2500"/>
                            </p:stCondLst>
                            <p:childTnLst>
                              <p:par>
                                <p:cTn id="26" presetID="22" presetClass="entr" presetSubtype="4" fill="hold" grpId="0" nodeType="afterEffect">
                                  <p:stCondLst>
                                    <p:cond delay="0"/>
                                  </p:stCondLst>
                                  <p:childTnLst>
                                    <p:set>
                                      <p:cBhvr>
                                        <p:cTn id="27" dur="1" fill="hold">
                                          <p:stCondLst>
                                            <p:cond delay="0"/>
                                          </p:stCondLst>
                                        </p:cTn>
                                        <p:tgtEl>
                                          <p:spTgt spid="3">
                                            <p:graphicEl>
                                              <a:chart seriesIdx="0" categoryIdx="3" bldStep="ptInSeries"/>
                                            </p:graphicEl>
                                          </p:spTgt>
                                        </p:tgtEl>
                                        <p:attrNameLst>
                                          <p:attrName>style.visibility</p:attrName>
                                        </p:attrNameLst>
                                      </p:cBhvr>
                                      <p:to>
                                        <p:strVal val="visible"/>
                                      </p:to>
                                    </p:set>
                                    <p:animEffect transition="in" filter="wipe(down)">
                                      <p:cBhvr>
                                        <p:cTn id="28" dur="500"/>
                                        <p:tgtEl>
                                          <p:spTgt spid="3">
                                            <p:graphicEl>
                                              <a:chart seriesIdx="0" categoryIdx="3" bldStep="ptInSeries"/>
                                            </p:graphicEl>
                                          </p:spTgt>
                                        </p:tgtEl>
                                      </p:cBhvr>
                                    </p:animEffect>
                                  </p:childTnLst>
                                </p:cTn>
                              </p:par>
                            </p:childTnLst>
                          </p:cTn>
                        </p:par>
                        <p:par>
                          <p:cTn id="29" fill="hold">
                            <p:stCondLst>
                              <p:cond delay="3000"/>
                            </p:stCondLst>
                            <p:childTnLst>
                              <p:par>
                                <p:cTn id="30" presetID="22" presetClass="entr" presetSubtype="4" fill="hold" grpId="0" nodeType="afterEffect">
                                  <p:stCondLst>
                                    <p:cond delay="0"/>
                                  </p:stCondLst>
                                  <p:childTnLst>
                                    <p:set>
                                      <p:cBhvr>
                                        <p:cTn id="31" dur="1" fill="hold">
                                          <p:stCondLst>
                                            <p:cond delay="0"/>
                                          </p:stCondLst>
                                        </p:cTn>
                                        <p:tgtEl>
                                          <p:spTgt spid="3">
                                            <p:graphicEl>
                                              <a:chart seriesIdx="0" categoryIdx="4" bldStep="ptInSeries"/>
                                            </p:graphicEl>
                                          </p:spTgt>
                                        </p:tgtEl>
                                        <p:attrNameLst>
                                          <p:attrName>style.visibility</p:attrName>
                                        </p:attrNameLst>
                                      </p:cBhvr>
                                      <p:to>
                                        <p:strVal val="visible"/>
                                      </p:to>
                                    </p:set>
                                    <p:animEffect transition="in" filter="wipe(down)">
                                      <p:cBhvr>
                                        <p:cTn id="32" dur="500"/>
                                        <p:tgtEl>
                                          <p:spTgt spid="3">
                                            <p:graphicEl>
                                              <a:chart seriesIdx="0" categoryIdx="4" bldStep="ptInSeries"/>
                                            </p:graphicEl>
                                          </p:spTgt>
                                        </p:tgtEl>
                                      </p:cBhvr>
                                    </p:animEffect>
                                  </p:childTnLst>
                                </p:cTn>
                              </p:par>
                            </p:childTnLst>
                          </p:cTn>
                        </p:par>
                        <p:par>
                          <p:cTn id="33" fill="hold">
                            <p:stCondLst>
                              <p:cond delay="3500"/>
                            </p:stCondLst>
                            <p:childTnLst>
                              <p:par>
                                <p:cTn id="34" presetID="22" presetClass="entr" presetSubtype="4" fill="hold" grpId="0" nodeType="afterEffect">
                                  <p:stCondLst>
                                    <p:cond delay="0"/>
                                  </p:stCondLst>
                                  <p:childTnLst>
                                    <p:set>
                                      <p:cBhvr>
                                        <p:cTn id="35" dur="1" fill="hold">
                                          <p:stCondLst>
                                            <p:cond delay="0"/>
                                          </p:stCondLst>
                                        </p:cTn>
                                        <p:tgtEl>
                                          <p:spTgt spid="3">
                                            <p:graphicEl>
                                              <a:chart seriesIdx="0" categoryIdx="5" bldStep="ptInSeries"/>
                                            </p:graphicEl>
                                          </p:spTgt>
                                        </p:tgtEl>
                                        <p:attrNameLst>
                                          <p:attrName>style.visibility</p:attrName>
                                        </p:attrNameLst>
                                      </p:cBhvr>
                                      <p:to>
                                        <p:strVal val="visible"/>
                                      </p:to>
                                    </p:set>
                                    <p:animEffect transition="in" filter="wipe(down)">
                                      <p:cBhvr>
                                        <p:cTn id="36" dur="500"/>
                                        <p:tgtEl>
                                          <p:spTgt spid="3">
                                            <p:graphicEl>
                                              <a:chart seriesIdx="0" categoryIdx="5"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uiExpand="1">
        <p:bldSub>
          <a:bldChart bld="seriesEl"/>
        </p:bldSub>
      </p:bldGraphic>
    </p:bldLst>
  </p:timing>
</p:sld>
</file>

<file path=ppt/theme/theme1.xml><?xml version="1.0" encoding="utf-8"?>
<a:theme xmlns:a="http://schemas.openxmlformats.org/drawingml/2006/main" name="Blue Segoe 4-3 template-template_April-17-2007">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7674CFD-E741-4A15-9EFD-C25B47BCA6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(Bright blue underwater design)</Template>
  <TotalTime>2314</TotalTime>
  <Words>1706</Words>
  <Application>Microsoft Office PowerPoint</Application>
  <PresentationFormat>Widescreen</PresentationFormat>
  <Paragraphs>210</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Chromia</vt:lpstr>
      <vt:lpstr>Blue Segoe 4-3 template-template_April-17-2007</vt:lpstr>
      <vt:lpstr>Holding God Close </vt:lpstr>
      <vt:lpstr>Louis Spivak in Relevant's Nov/Dec 2014 issue</vt:lpstr>
      <vt:lpstr>Louis Spivak in Relevant's Nov/Dec 2014 issue</vt:lpstr>
      <vt:lpstr>Strategies for Silence &amp; Solitude A Simple Strategy to Silence Your Internal Scripts </vt:lpstr>
      <vt:lpstr>Strategies for Silence &amp; Solitude An Ancient Church Exercise to Prepare for Silence &amp; Solitude</vt:lpstr>
      <vt:lpstr>Strategies for Silence &amp; Solitude An Ancient Church Exercise to Prepare for Silence &amp; Solitude</vt:lpstr>
      <vt:lpstr>Prompts to Prepare for Silence &amp; Solitude</vt:lpstr>
      <vt:lpstr>Quick Stats</vt:lpstr>
      <vt:lpstr>Participants per Week</vt:lpstr>
      <vt:lpstr>How did your experience of silence &amp; solitude impact you spiritually this week? </vt:lpstr>
      <vt:lpstr>How did your experience of silence &amp; solitude impact you spiritually this week? </vt:lpstr>
      <vt:lpstr>How has this habit of silence &amp; solitude affected your life in general?  (Think emotional, relational, and attitudinal, to name a few.) </vt:lpstr>
      <vt:lpstr>How has this habit of silence &amp; solitude affected your life in general?  (Think emotional, relational, and attitudinal, to name a few.) </vt:lpstr>
      <vt:lpstr>Has your practice of silence &amp; solitude changed your relationship with God? </vt:lpstr>
      <vt:lpstr>Has your practice of silence &amp; solitude changed your relationship with God? </vt:lpstr>
      <vt:lpstr>What strategies best led you to being silent before God? </vt:lpstr>
      <vt:lpstr>What strategies best led you to being silent before God? </vt:lpstr>
      <vt:lpstr>If you were to repeat this Challenge, how might you modify it? </vt:lpstr>
      <vt:lpstr>If you were to repeat this Challenge, how might you modify it? </vt:lpstr>
      <vt:lpstr>Do you have any additional observations or thoughts that you would like to share with St. John? </vt:lpstr>
      <vt:lpstr>Do you have any additional observations or thoughts that you would like to share with St. John? </vt:lpstr>
      <vt:lpstr>How has this habit of prayer affected your perception of God? </vt:lpstr>
      <vt:lpstr>How has this habit of prayer affected your perception of God? </vt:lpstr>
      <vt:lpstr>How would you explain to non-participants the impact this Challenge has made on you? </vt:lpstr>
      <vt:lpstr>How would you explain to non-participants the impact this Challenge has made on you? </vt:lpstr>
    </vt:vector>
  </TitlesOfParts>
  <Company>MidAmerica Nazarene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Holding God Close Through Technology</dc:title>
  <dc:creator>Kelvin St. John</dc:creator>
  <cp:keywords/>
  <cp:lastModifiedBy>Kelvin St. John</cp:lastModifiedBy>
  <cp:revision>142</cp:revision>
  <cp:lastPrinted>2015-04-08T13:38:32Z</cp:lastPrinted>
  <dcterms:created xsi:type="dcterms:W3CDTF">2015-04-03T23:14:49Z</dcterms:created>
  <dcterms:modified xsi:type="dcterms:W3CDTF">2015-04-28T02:57:28Z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TC102867209990</vt:lpwstr>
  </property>
</Properties>
</file>