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67" r:id="rId2"/>
    <p:sldId id="397" r:id="rId3"/>
    <p:sldId id="258" r:id="rId4"/>
    <p:sldId id="381" r:id="rId5"/>
    <p:sldId id="385" r:id="rId6"/>
    <p:sldId id="380" r:id="rId7"/>
    <p:sldId id="285" r:id="rId8"/>
    <p:sldId id="378" r:id="rId9"/>
    <p:sldId id="386" r:id="rId10"/>
    <p:sldId id="400" r:id="rId11"/>
    <p:sldId id="403" r:id="rId12"/>
    <p:sldId id="398" r:id="rId13"/>
    <p:sldId id="399" r:id="rId14"/>
    <p:sldId id="363" r:id="rId15"/>
    <p:sldId id="392" r:id="rId16"/>
    <p:sldId id="402" r:id="rId17"/>
  </p:sldIdLst>
  <p:sldSz cx="18288000" cy="10287000"/>
  <p:notesSz cx="7010400" cy="9296400"/>
  <p:embeddedFontLst>
    <p:embeddedFont>
      <p:font typeface="Merriweather" panose="00000500000000000000" pitchFamily="2" charset="0"/>
      <p:regular r:id="rId20"/>
      <p:bold r:id="rId21"/>
      <p:italic r:id="rId22"/>
      <p:boldItalic r:id="rId23"/>
    </p:embeddedFont>
    <p:embeddedFont>
      <p:font typeface="Merriweather Black" panose="00000A00000000000000" pitchFamily="2" charset="0"/>
      <p:bold r:id="rId24"/>
      <p:boldItalic r:id="rId25"/>
    </p:embeddedFont>
    <p:embeddedFont>
      <p:font typeface="Merriweather Sans"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E"/>
    <a:srgbClr val="39659A"/>
    <a:srgbClr val="3D3D3D"/>
    <a:srgbClr val="F2C82D"/>
    <a:srgbClr val="374D67"/>
    <a:srgbClr val="001D53"/>
    <a:srgbClr val="A3BDDD"/>
    <a:srgbClr val="002260"/>
    <a:srgbClr val="0F2B71"/>
    <a:srgbClr val="F6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5622" autoAdjust="0"/>
  </p:normalViewPr>
  <p:slideViewPr>
    <p:cSldViewPr>
      <p:cViewPr varScale="1">
        <p:scale>
          <a:sx n="51" d="100"/>
          <a:sy n="51" d="100"/>
        </p:scale>
        <p:origin x="1062"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62" d="100"/>
          <a:sy n="62"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5D72367-97D9-46AC-B2E2-095B8FCC4C90}" type="datetimeFigureOut">
              <a:rPr lang="en-US" smtClean="0"/>
              <a:t>8/8/2024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6315A0-7F82-42DD-A62E-75909876E70A}" type="slidenum">
              <a:rPr lang="en-US" smtClean="0"/>
              <a:t>‹#›</a:t>
            </a:fld>
            <a:endParaRPr lang="en-US"/>
          </a:p>
        </p:txBody>
      </p:sp>
    </p:spTree>
    <p:extLst>
      <p:ext uri="{BB962C8B-B14F-4D97-AF65-F5344CB8AC3E}">
        <p14:creationId xmlns:p14="http://schemas.microsoft.com/office/powerpoint/2010/main" val="129214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CEA622-639C-4594-A940-6774F64B5D2B}" type="datetimeFigureOut">
              <a:rPr lang="en-US" smtClean="0"/>
              <a:t>8/8/2024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A7C89F-298E-4C30-8907-C925A2C391F9}" type="slidenum">
              <a:rPr lang="en-US" smtClean="0"/>
              <a:t>‹#›</a:t>
            </a:fld>
            <a:endParaRPr lang="en-US"/>
          </a:p>
        </p:txBody>
      </p:sp>
    </p:spTree>
    <p:extLst>
      <p:ext uri="{BB962C8B-B14F-4D97-AF65-F5344CB8AC3E}">
        <p14:creationId xmlns:p14="http://schemas.microsoft.com/office/powerpoint/2010/main" val="266910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Thank you for being here today!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 want to take a minute to tell you why I</a:t>
            </a:r>
            <a:r>
              <a:rPr lang="en-US" sz="1600" kern="1200" baseline="0" dirty="0">
                <a:solidFill>
                  <a:schemeClr val="tx1"/>
                </a:solidFill>
                <a:effectLst/>
                <a:latin typeface="+mn-lt"/>
                <a:ea typeface="+mn-ea"/>
                <a:cs typeface="+mn-cs"/>
              </a:rPr>
              <a:t> am</a:t>
            </a:r>
            <a:r>
              <a:rPr lang="en-US" sz="1600" kern="1200" dirty="0">
                <a:solidFill>
                  <a:schemeClr val="tx1"/>
                </a:solidFill>
                <a:effectLst/>
                <a:latin typeface="+mn-lt"/>
                <a:ea typeface="+mn-ea"/>
                <a:cs typeface="+mn-cs"/>
              </a:rPr>
              <a:t> so invested with JESUS Film Harvest Partners.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tx1"/>
                </a:solidFill>
                <a:effectLst/>
                <a:latin typeface="+mn-lt"/>
                <a:ea typeface="+mn-ea"/>
                <a:cs typeface="+mn-cs"/>
              </a:rPr>
              <a:t>   - I became involved as a Harvest Partner… (date, person who initiated your involvement, story…)</a:t>
            </a:r>
          </a:p>
          <a:p>
            <a:r>
              <a:rPr lang="en-US" sz="1600" i="1" kern="1200" dirty="0">
                <a:solidFill>
                  <a:schemeClr val="tx1"/>
                </a:solidFill>
                <a:effectLst/>
                <a:latin typeface="+mn-lt"/>
                <a:ea typeface="+mn-ea"/>
                <a:cs typeface="+mn-cs"/>
              </a:rPr>
              <a:t>   - I remain involved because… (good use of my time,  I know this makes a difference…)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Please receive my appreciation for your part in this movement of God. </a:t>
            </a:r>
          </a:p>
        </p:txBody>
      </p:sp>
      <p:sp>
        <p:nvSpPr>
          <p:cNvPr id="4" name="Slide Number Placeholder 3"/>
          <p:cNvSpPr>
            <a:spLocks noGrp="1"/>
          </p:cNvSpPr>
          <p:nvPr>
            <p:ph type="sldNum" sz="quarter" idx="10"/>
          </p:nvPr>
        </p:nvSpPr>
        <p:spPr/>
        <p:txBody>
          <a:bodyPr/>
          <a:lstStyle/>
          <a:p>
            <a:fld id="{74A7C89F-298E-4C30-8907-C925A2C391F9}" type="slidenum">
              <a:rPr lang="en-US" smtClean="0"/>
              <a:t>1</a:t>
            </a:fld>
            <a:endParaRPr lang="en-US"/>
          </a:p>
        </p:txBody>
      </p:sp>
    </p:spTree>
    <p:extLst>
      <p:ext uri="{BB962C8B-B14F-4D97-AF65-F5344CB8AC3E}">
        <p14:creationId xmlns:p14="http://schemas.microsoft.com/office/powerpoint/2010/main" val="193227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baseline="0" dirty="0">
                <a:solidFill>
                  <a:schemeClr val="tx1"/>
                </a:solidFill>
                <a:effectLst/>
              </a:rPr>
              <a:t>JESUS Film </a:t>
            </a:r>
            <a:r>
              <a:rPr lang="en-US" sz="1600" b="1" kern="1200" dirty="0">
                <a:solidFill>
                  <a:schemeClr val="tx1"/>
                </a:solidFill>
                <a:effectLst/>
              </a:rPr>
              <a:t>teams are willing and ready to go to the hard places to share Jesus, but they need our support!</a:t>
            </a:r>
            <a:endParaRPr lang="en-US" sz="1600" b="1" dirty="0"/>
          </a:p>
          <a:p>
            <a:endParaRPr lang="en-US" sz="1600" dirty="0"/>
          </a:p>
          <a:p>
            <a:r>
              <a:rPr lang="en-US" sz="1600" dirty="0"/>
              <a:t>Donating to JESUS Film Harvest Partners is a great return on investment. </a:t>
            </a:r>
          </a:p>
          <a:p>
            <a:r>
              <a:rPr lang="en-US" sz="1600" dirty="0"/>
              <a:t>91% of donated dollars go to the field while the other 9% for admin and development. </a:t>
            </a:r>
          </a:p>
          <a:p>
            <a:endParaRPr lang="en-US" sz="1600" dirty="0"/>
          </a:p>
          <a:p>
            <a:r>
              <a:rPr lang="en-US" sz="1600" dirty="0"/>
              <a:t>You are able to be a part of lives changed in other countries without even having to leave the country!</a:t>
            </a:r>
            <a:endParaRPr lang="en-US" sz="1600" kern="1200" dirty="0">
              <a:solidFill>
                <a:schemeClr val="tx1"/>
              </a:solidFill>
              <a:effectLst/>
            </a:endParaRPr>
          </a:p>
          <a:p>
            <a:endParaRPr lang="en-US" sz="1600" dirty="0"/>
          </a:p>
          <a:p>
            <a:r>
              <a:rPr lang="en-US" sz="1600" dirty="0"/>
              <a:t>One way</a:t>
            </a:r>
            <a:r>
              <a:rPr lang="en-US" sz="1600" baseline="0" dirty="0"/>
              <a:t> you and I can support the ministry today is providing an equipment set to a team in need!</a:t>
            </a:r>
            <a:endParaRPr lang="en-US" sz="1600" dirty="0"/>
          </a:p>
        </p:txBody>
      </p:sp>
      <p:sp>
        <p:nvSpPr>
          <p:cNvPr id="4" name="Slide Number Placeholder 3"/>
          <p:cNvSpPr>
            <a:spLocks noGrp="1"/>
          </p:cNvSpPr>
          <p:nvPr>
            <p:ph type="sldNum" sz="quarter" idx="10"/>
          </p:nvPr>
        </p:nvSpPr>
        <p:spPr/>
        <p:txBody>
          <a:bodyPr/>
          <a:lstStyle/>
          <a:p>
            <a:fld id="{74A7C89F-298E-4C30-8907-C925A2C391F9}" type="slidenum">
              <a:rPr lang="en-US" smtClean="0"/>
              <a:t>10</a:t>
            </a:fld>
            <a:endParaRPr lang="en-US"/>
          </a:p>
        </p:txBody>
      </p:sp>
    </p:spTree>
    <p:extLst>
      <p:ext uri="{BB962C8B-B14F-4D97-AF65-F5344CB8AC3E}">
        <p14:creationId xmlns:p14="http://schemas.microsoft.com/office/powerpoint/2010/main" val="297268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a:t>
            </a:r>
            <a:r>
              <a:rPr lang="en-US" sz="1200" kern="1200" baseline="0" dirty="0">
                <a:solidFill>
                  <a:schemeClr val="tx1"/>
                </a:solidFill>
                <a:effectLst/>
                <a:latin typeface="+mn-lt"/>
                <a:ea typeface="+mn-ea"/>
                <a:cs typeface="+mn-cs"/>
              </a:rPr>
              <a:t> the ministry started 25 years ago, JESUS Film teams were using </a:t>
            </a:r>
            <a:r>
              <a:rPr lang="en-US" sz="1200" kern="1200" dirty="0">
                <a:solidFill>
                  <a:schemeClr val="tx1"/>
                </a:solidFill>
                <a:effectLst/>
                <a:latin typeface="+mn-lt"/>
                <a:ea typeface="+mn-ea"/>
                <a:cs typeface="+mn-cs"/>
              </a:rPr>
              <a:t>16 mm equipment sets,</a:t>
            </a:r>
            <a:r>
              <a:rPr lang="en-US" sz="1200" kern="1200" baseline="0" dirty="0">
                <a:solidFill>
                  <a:schemeClr val="tx1"/>
                </a:solidFill>
                <a:effectLst/>
                <a:latin typeface="+mn-lt"/>
                <a:ea typeface="+mn-ea"/>
                <a:cs typeface="+mn-cs"/>
              </a:rPr>
              <a:t> which </a:t>
            </a:r>
            <a:r>
              <a:rPr lang="en-US" sz="1200" kern="1200" dirty="0">
                <a:solidFill>
                  <a:schemeClr val="tx1"/>
                </a:solidFill>
                <a:effectLst/>
                <a:latin typeface="+mn-lt"/>
                <a:ea typeface="+mn-ea"/>
                <a:cs typeface="+mn-cs"/>
              </a:rPr>
              <a:t>weighed </a:t>
            </a:r>
            <a:r>
              <a:rPr lang="en-US" sz="1200" u="sng" kern="1200" dirty="0">
                <a:solidFill>
                  <a:schemeClr val="tx1"/>
                </a:solidFill>
                <a:effectLst/>
                <a:latin typeface="+mn-lt"/>
                <a:ea typeface="+mn-ea"/>
                <a:cs typeface="+mn-cs"/>
              </a:rPr>
              <a:t>over 200 pounds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took around 8 people to carry all the pieces!</a:t>
            </a:r>
            <a:endParaRPr lang="en-US" sz="1200" b="0" i="0" kern="1200" dirty="0">
              <a:solidFill>
                <a:schemeClr val="tx1"/>
              </a:solidFill>
              <a:effectLst/>
              <a:latin typeface="+mn-lt"/>
              <a:ea typeface="+mn-ea"/>
              <a:cs typeface="+mn-cs"/>
            </a:endParaRPr>
          </a:p>
          <a:p>
            <a:pPr lvl="1"/>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one person can carry a full equipment set in one 35-pound backpack!</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A7C89F-298E-4C30-8907-C925A2C391F9}" type="slidenum">
              <a:rPr lang="en-US" smtClean="0"/>
              <a:t>11</a:t>
            </a:fld>
            <a:endParaRPr lang="en-US"/>
          </a:p>
        </p:txBody>
      </p:sp>
    </p:spTree>
    <p:extLst>
      <p:ext uri="{BB962C8B-B14F-4D97-AF65-F5344CB8AC3E}">
        <p14:creationId xmlns:p14="http://schemas.microsoft.com/office/powerpoint/2010/main" val="26110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All</a:t>
            </a:r>
            <a:r>
              <a:rPr lang="en-US" sz="1200" b="0" i="0" kern="1200" dirty="0">
                <a:solidFill>
                  <a:schemeClr val="tx1"/>
                </a:solidFill>
                <a:effectLst/>
                <a:latin typeface="+mn-lt"/>
                <a:ea typeface="+mn-ea"/>
                <a:cs typeface="+mn-cs"/>
              </a:rPr>
              <a:t> of</a:t>
            </a:r>
            <a:r>
              <a:rPr lang="en-US" sz="1200" b="0" i="0" kern="1200" baseline="0" dirty="0">
                <a:solidFill>
                  <a:schemeClr val="tx1"/>
                </a:solidFill>
                <a:effectLst/>
                <a:latin typeface="+mn-lt"/>
                <a:ea typeface="+mn-ea"/>
                <a:cs typeface="+mn-cs"/>
              </a:rPr>
              <a:t> the items pictured here are included in the Small and Large Solar 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main difference between the two is how</a:t>
            </a:r>
            <a:r>
              <a:rPr lang="en-US" sz="1200" b="0" i="0" kern="1200" baseline="0" dirty="0">
                <a:solidFill>
                  <a:schemeClr val="tx1"/>
                </a:solidFill>
                <a:effectLst/>
                <a:latin typeface="+mn-lt"/>
                <a:ea typeface="+mn-ea"/>
                <a:cs typeface="+mn-cs"/>
              </a:rPr>
              <a:t> many people can hear the film and JESUS Film team preach — up to 200 with the Small Set, and up to 1,000 with the Large Set.</a:t>
            </a:r>
            <a:br>
              <a:rPr lang="en-US" sz="1200" b="0" i="0" kern="1200" baseline="0" dirty="0">
                <a:solidFill>
                  <a:schemeClr val="tx1"/>
                </a:solidFill>
                <a:effectLst/>
                <a:latin typeface="+mn-lt"/>
                <a:ea typeface="+mn-ea"/>
                <a:cs typeface="+mn-cs"/>
              </a:rPr>
            </a:br>
            <a:endParaRPr lang="en-US" sz="1200" b="0" i="0"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Small Solar Set is most requested by teams in South America, who often show the film in homes and smaller villages.</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Large Solar Set is most requested by teams in Africa, Mesoamerica, and Eurasia, where the film draws large crowds.</a:t>
            </a:r>
          </a:p>
        </p:txBody>
      </p:sp>
      <p:sp>
        <p:nvSpPr>
          <p:cNvPr id="4" name="Slide Number Placeholder 3"/>
          <p:cNvSpPr>
            <a:spLocks noGrp="1"/>
          </p:cNvSpPr>
          <p:nvPr>
            <p:ph type="sldNum" sz="quarter" idx="10"/>
          </p:nvPr>
        </p:nvSpPr>
        <p:spPr/>
        <p:txBody>
          <a:bodyPr/>
          <a:lstStyle/>
          <a:p>
            <a:fld id="{74A7C89F-298E-4C30-8907-C925A2C391F9}" type="slidenum">
              <a:rPr lang="en-US" smtClean="0"/>
              <a:t>12</a:t>
            </a:fld>
            <a:endParaRPr lang="en-US"/>
          </a:p>
        </p:txBody>
      </p:sp>
    </p:spTree>
    <p:extLst>
      <p:ext uri="{BB962C8B-B14F-4D97-AF65-F5344CB8AC3E}">
        <p14:creationId xmlns:p14="http://schemas.microsoft.com/office/powerpoint/2010/main" val="138014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For</a:t>
            </a:r>
            <a:r>
              <a:rPr lang="en-US" sz="1400" kern="1200" baseline="0" dirty="0">
                <a:solidFill>
                  <a:schemeClr val="tx1"/>
                </a:solidFill>
                <a:effectLst/>
                <a:latin typeface="+mn-lt"/>
                <a:ea typeface="+mn-ea"/>
                <a:cs typeface="+mn-cs"/>
              </a:rPr>
              <a:t> $2,000, we can provide a JESUS Film team with a </a:t>
            </a:r>
            <a:r>
              <a:rPr lang="en-US" sz="1400" b="0" i="0" kern="1200" baseline="0" dirty="0">
                <a:solidFill>
                  <a:schemeClr val="tx1"/>
                </a:solidFill>
                <a:effectLst/>
                <a:latin typeface="+mn-lt"/>
                <a:ea typeface="+mn-ea"/>
                <a:cs typeface="+mn-cs"/>
              </a:rPr>
              <a:t>Small Solar Sets</a:t>
            </a:r>
            <a:r>
              <a:rPr lang="en-US" sz="1400" kern="1200" baseline="0" dirty="0">
                <a:solidFill>
                  <a:schemeClr val="tx1"/>
                </a:solidFill>
                <a:effectLst/>
                <a:latin typeface="+mn-lt"/>
                <a:ea typeface="+mn-ea"/>
                <a:cs typeface="+mn-cs"/>
              </a:rPr>
              <a:t>, or for $4,000, we can provide them with a </a:t>
            </a:r>
            <a:r>
              <a:rPr lang="en-US" sz="1400" b="0" i="0" kern="1200" baseline="0" dirty="0">
                <a:solidFill>
                  <a:schemeClr val="tx1"/>
                </a:solidFill>
                <a:effectLst/>
                <a:latin typeface="+mn-lt"/>
                <a:ea typeface="+mn-ea"/>
                <a:cs typeface="+mn-cs"/>
              </a:rPr>
              <a:t>Large Solar Sets</a:t>
            </a:r>
            <a:r>
              <a:rPr lang="en-US" sz="1400" kern="1200" baseline="0" dirty="0">
                <a:solidFill>
                  <a:schemeClr val="tx1"/>
                </a:solidFill>
                <a:effectLst/>
                <a:latin typeface="+mn-lt"/>
                <a:ea typeface="+mn-ea"/>
                <a:cs typeface="+mn-cs"/>
              </a:rPr>
              <a:t>. Both sets provide many more opportunities for people to hear the Good News.</a:t>
            </a:r>
            <a:br>
              <a:rPr lang="en-US" sz="1400"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fontAlgn="ctr"/>
            <a:r>
              <a:rPr lang="en-US" sz="1400" kern="1200" dirty="0">
                <a:solidFill>
                  <a:schemeClr val="tx1"/>
                </a:solidFill>
                <a:effectLst/>
                <a:latin typeface="+mn-lt"/>
                <a:ea typeface="+mn-ea"/>
                <a:cs typeface="+mn-cs"/>
              </a:rPr>
              <a:t>Here’s a report</a:t>
            </a:r>
            <a:r>
              <a:rPr lang="en-US" sz="1400" kern="1200" baseline="0" dirty="0">
                <a:solidFill>
                  <a:schemeClr val="tx1"/>
                </a:solidFill>
                <a:effectLst/>
                <a:latin typeface="+mn-lt"/>
                <a:ea typeface="+mn-ea"/>
                <a:cs typeface="+mn-cs"/>
              </a:rPr>
              <a:t> from a JESUS Film team in Niger: “</a:t>
            </a:r>
            <a:r>
              <a:rPr lang="en-US" sz="1200" b="0" i="0" kern="1200" dirty="0">
                <a:solidFill>
                  <a:schemeClr val="tx1"/>
                </a:solidFill>
                <a:effectLst/>
                <a:latin typeface="+mn-lt"/>
                <a:ea typeface="+mn-ea"/>
                <a:cs typeface="+mn-cs"/>
              </a:rPr>
              <a:t>We went to a village with the hope of planting a new Preaching Point. The head of the village eagerly hosted the film showing in his home. Afterward, he and his entire household gave their lives to God! Then, all of the surrounding houses — 43 people in total — made decisions for Christ. God still transforms hearts for His Kingdom!"</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outerShdw blurRad="50800" dist="50800" dir="5400000" algn="ctr" rotWithShape="0">
                    <a:srgbClr val="000000"/>
                  </a:outerShdw>
                </a:effectLst>
              </a:rPr>
              <a:t>Will you prayerfully consider equipping</a:t>
            </a:r>
            <a:r>
              <a:rPr lang="en-US" sz="1400" baseline="0" dirty="0">
                <a:solidFill>
                  <a:schemeClr val="tx1"/>
                </a:solidFill>
                <a:effectLst>
                  <a:outerShdw blurRad="50800" dist="50800" dir="5400000" algn="ctr" rotWithShape="0">
                    <a:srgbClr val="000000"/>
                  </a:outerShdw>
                </a:effectLst>
              </a:rPr>
              <a:t> a team and </a:t>
            </a:r>
            <a:r>
              <a:rPr lang="en-US" sz="1400" dirty="0">
                <a:solidFill>
                  <a:schemeClr val="tx1"/>
                </a:solidFill>
                <a:effectLst>
                  <a:outerShdw blurRad="50800" dist="50800" dir="5400000" algn="ctr" rotWithShape="0">
                    <a:srgbClr val="000000"/>
                  </a:outerShdw>
                </a:effectLst>
              </a:rPr>
              <a:t>partnering</a:t>
            </a:r>
            <a:r>
              <a:rPr lang="en-US" sz="1400" baseline="0" dirty="0">
                <a:solidFill>
                  <a:schemeClr val="tx1"/>
                </a:solidFill>
                <a:effectLst>
                  <a:outerShdw blurRad="50800" dist="50800" dir="5400000" algn="ctr" rotWithShape="0">
                    <a:srgbClr val="000000"/>
                  </a:outerShdw>
                </a:effectLst>
              </a:rPr>
              <a:t> </a:t>
            </a:r>
            <a:r>
              <a:rPr lang="en-US" sz="1400" dirty="0">
                <a:solidFill>
                  <a:schemeClr val="tx1"/>
                </a:solidFill>
                <a:effectLst>
                  <a:outerShdw blurRad="50800" dist="50800" dir="5400000" algn="ctr" rotWithShape="0">
                    <a:srgbClr val="000000"/>
                  </a:outerShdw>
                </a:effectLst>
              </a:rPr>
              <a:t>with God to help build the Kingdom through </a:t>
            </a:r>
            <a:r>
              <a:rPr lang="en-US" sz="1400" b="0" i="0" u="none" strike="noStrike" kern="1200" baseline="0" dirty="0">
                <a:solidFill>
                  <a:schemeClr val="tx1"/>
                </a:solidFill>
                <a:latin typeface="+mn-lt"/>
                <a:ea typeface="+mn-ea"/>
                <a:cs typeface="+mn-cs"/>
              </a:rPr>
              <a:t>a small or large solar set?</a:t>
            </a:r>
          </a:p>
        </p:txBody>
      </p:sp>
      <p:sp>
        <p:nvSpPr>
          <p:cNvPr id="4" name="Slide Number Placeholder 3"/>
          <p:cNvSpPr>
            <a:spLocks noGrp="1"/>
          </p:cNvSpPr>
          <p:nvPr>
            <p:ph type="sldNum" sz="quarter" idx="10"/>
          </p:nvPr>
        </p:nvSpPr>
        <p:spPr/>
        <p:txBody>
          <a:bodyPr/>
          <a:lstStyle/>
          <a:p>
            <a:fld id="{74A7C89F-298E-4C30-8907-C925A2C391F9}" type="slidenum">
              <a:rPr lang="en-US" smtClean="0"/>
              <a:t>13</a:t>
            </a:fld>
            <a:endParaRPr lang="en-US"/>
          </a:p>
        </p:txBody>
      </p:sp>
    </p:spTree>
    <p:extLst>
      <p:ext uri="{BB962C8B-B14F-4D97-AF65-F5344CB8AC3E}">
        <p14:creationId xmlns:p14="http://schemas.microsoft.com/office/powerpoint/2010/main" val="322011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95300"/>
            <a:ext cx="5575300" cy="3136900"/>
          </a:xfrm>
        </p:spPr>
      </p:sp>
      <p:sp>
        <p:nvSpPr>
          <p:cNvPr id="3" name="Notes Placeholder 2"/>
          <p:cNvSpPr>
            <a:spLocks noGrp="1"/>
          </p:cNvSpPr>
          <p:nvPr>
            <p:ph type="body" idx="1"/>
          </p:nvPr>
        </p:nvSpPr>
        <p:spPr>
          <a:xfrm>
            <a:off x="701040" y="3807142"/>
            <a:ext cx="5608320" cy="3660458"/>
          </a:xfrm>
        </p:spPr>
        <p:txBody>
          <a:bodyPr/>
          <a:lstStyle/>
          <a:p>
            <a:r>
              <a:rPr lang="en-US" sz="1600" kern="1200" dirty="0">
                <a:solidFill>
                  <a:schemeClr val="tx1"/>
                </a:solidFill>
                <a:effectLst/>
                <a:latin typeface="+mn-lt"/>
                <a:ea typeface="+mn-ea"/>
                <a:cs typeface="+mn-cs"/>
              </a:rPr>
              <a:t>You</a:t>
            </a:r>
            <a:r>
              <a:rPr lang="en-US" sz="1600" kern="1200" baseline="0" dirty="0">
                <a:solidFill>
                  <a:schemeClr val="tx1"/>
                </a:solidFill>
                <a:effectLst/>
                <a:latin typeface="+mn-lt"/>
                <a:ea typeface="+mn-ea"/>
                <a:cs typeface="+mn-cs"/>
              </a:rPr>
              <a:t> can also help JFHP by going on a trip to deliver equipment to a team in need!</a:t>
            </a:r>
            <a:endParaRPr lang="en-US" sz="1600" kern="1200" dirty="0">
              <a:solidFill>
                <a:schemeClr val="tx1"/>
              </a:solidFill>
              <a:effectLst/>
              <a:latin typeface="+mn-lt"/>
              <a:ea typeface="+mn-ea"/>
              <a:cs typeface="+mn-cs"/>
            </a:endParaRPr>
          </a:p>
          <a:p>
            <a:r>
              <a:rPr lang="en-US" sz="16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a:r>
              <a:rPr lang="en-US" sz="1600" b="1" kern="1200" dirty="0">
                <a:solidFill>
                  <a:schemeClr val="tx1"/>
                </a:solidFill>
                <a:effectLst/>
              </a:rPr>
              <a:t>Equipment angels</a:t>
            </a:r>
            <a:r>
              <a:rPr lang="en-US" sz="1600" kern="1200" dirty="0">
                <a:solidFill>
                  <a:schemeClr val="tx1"/>
                </a:solidFill>
                <a:effectLst/>
              </a:rPr>
              <a:t>: you pick the destination and JFHP provides the equipment. We put you in contact with a leader in the field to arrange an equipment drop-off. </a:t>
            </a:r>
          </a:p>
          <a:p>
            <a:pPr lvl="0"/>
            <a:endParaRPr lang="en-US" sz="1600" kern="1200" dirty="0">
              <a:solidFill>
                <a:schemeClr val="tx1"/>
              </a:solidFill>
              <a:effectLst/>
            </a:endParaRPr>
          </a:p>
          <a:p>
            <a:pPr lvl="0"/>
            <a:r>
              <a:rPr lang="en-US" sz="1600" kern="1200" dirty="0">
                <a:solidFill>
                  <a:schemeClr val="tx1"/>
                </a:solidFill>
                <a:effectLst/>
              </a:rPr>
              <a:t>On</a:t>
            </a:r>
            <a:r>
              <a:rPr lang="en-US" sz="1600" kern="1200" baseline="0" dirty="0">
                <a:solidFill>
                  <a:schemeClr val="tx1"/>
                </a:solidFill>
                <a:effectLst/>
              </a:rPr>
              <a:t> a </a:t>
            </a:r>
            <a:r>
              <a:rPr lang="en-US" sz="1600" b="1" kern="1200" baseline="0" dirty="0">
                <a:solidFill>
                  <a:schemeClr val="tx1"/>
                </a:solidFill>
                <a:effectLst/>
              </a:rPr>
              <a:t>m</a:t>
            </a:r>
            <a:r>
              <a:rPr lang="en-US" sz="1600" b="1" kern="1200" dirty="0">
                <a:solidFill>
                  <a:schemeClr val="tx1"/>
                </a:solidFill>
                <a:effectLst/>
              </a:rPr>
              <a:t>inistry trip,</a:t>
            </a:r>
            <a:r>
              <a:rPr lang="en-US" sz="1600" b="1" kern="1200" baseline="0" dirty="0">
                <a:solidFill>
                  <a:schemeClr val="tx1"/>
                </a:solidFill>
                <a:effectLst/>
              </a:rPr>
              <a:t> </a:t>
            </a:r>
            <a:r>
              <a:rPr lang="en-US" sz="1600" kern="1200" dirty="0">
                <a:solidFill>
                  <a:schemeClr val="tx1"/>
                </a:solidFill>
                <a:effectLst/>
              </a:rPr>
              <a:t>your church or small group raises funds for an equipment set, delivers it to a JESUS Film team, and participates in the ministry</a:t>
            </a:r>
            <a:r>
              <a:rPr lang="en-US" sz="1600" kern="1200" baseline="0" dirty="0">
                <a:solidFill>
                  <a:schemeClr val="tx1"/>
                </a:solidFill>
                <a:effectLst/>
              </a:rPr>
              <a:t>, usually for a week.</a:t>
            </a:r>
          </a:p>
          <a:p>
            <a:pPr lvl="0"/>
            <a:endParaRPr lang="en-US" sz="1600" kern="1200" dirty="0">
              <a:solidFill>
                <a:schemeClr val="tx1"/>
              </a:solidFill>
              <a:effectLst/>
            </a:endParaRPr>
          </a:p>
          <a:p>
            <a:r>
              <a:rPr lang="en-US" sz="1600" kern="1200" dirty="0">
                <a:solidFill>
                  <a:schemeClr val="tx1"/>
                </a:solidFill>
                <a:effectLst/>
                <a:latin typeface="+mn-lt"/>
                <a:ea typeface="+mn-ea"/>
                <a:cs typeface="+mn-cs"/>
              </a:rPr>
              <a:t>On JFHP’s website, there is a </a:t>
            </a:r>
            <a:r>
              <a:rPr lang="en-US" sz="1600" b="1" kern="1200" dirty="0">
                <a:solidFill>
                  <a:schemeClr val="tx1"/>
                </a:solidFill>
                <a:effectLst/>
                <a:latin typeface="+mn-lt"/>
                <a:ea typeface="+mn-ea"/>
                <a:cs typeface="+mn-cs"/>
              </a:rPr>
              <a:t>downloadable handout </a:t>
            </a:r>
            <a:r>
              <a:rPr lang="en-US" sz="1600" kern="1200" dirty="0">
                <a:solidFill>
                  <a:schemeClr val="tx1"/>
                </a:solidFill>
                <a:effectLst/>
                <a:latin typeface="+mn-lt"/>
                <a:ea typeface="+mn-ea"/>
                <a:cs typeface="+mn-cs"/>
              </a:rPr>
              <a:t>that is updated each month, which shows what countries need equipment, and how many teams are waiting for sets there.</a:t>
            </a:r>
          </a:p>
        </p:txBody>
      </p:sp>
      <p:sp>
        <p:nvSpPr>
          <p:cNvPr id="4" name="Slide Number Placeholder 3"/>
          <p:cNvSpPr>
            <a:spLocks noGrp="1"/>
          </p:cNvSpPr>
          <p:nvPr>
            <p:ph type="sldNum" sz="quarter" idx="10"/>
          </p:nvPr>
        </p:nvSpPr>
        <p:spPr/>
        <p:txBody>
          <a:bodyPr/>
          <a:lstStyle/>
          <a:p>
            <a:fld id="{74A7C89F-298E-4C30-8907-C925A2C391F9}" type="slidenum">
              <a:rPr lang="en-US" smtClean="0"/>
              <a:t>14</a:t>
            </a:fld>
            <a:endParaRPr lang="en-US"/>
          </a:p>
        </p:txBody>
      </p:sp>
    </p:spTree>
    <p:extLst>
      <p:ext uri="{BB962C8B-B14F-4D97-AF65-F5344CB8AC3E}">
        <p14:creationId xmlns:p14="http://schemas.microsoft.com/office/powerpoint/2010/main" val="148552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hope learning how you</a:t>
            </a:r>
            <a:r>
              <a:rPr lang="en-US" sz="1600" baseline="0" dirty="0"/>
              <a:t> can pray, give, and go through JESUS Film Harvest Partners</a:t>
            </a:r>
            <a:r>
              <a:rPr lang="en-US" sz="1600" dirty="0"/>
              <a:t> has</a:t>
            </a:r>
            <a:r>
              <a:rPr lang="en-US" sz="1600" baseline="0" dirty="0"/>
              <a:t> been encouraging! I believe each of us has an important part to play. </a:t>
            </a:r>
          </a:p>
          <a:p>
            <a:endParaRPr lang="en-US" sz="1600" baseline="0" dirty="0"/>
          </a:p>
          <a:p>
            <a:r>
              <a:rPr lang="en-US" sz="1600" baseline="0" dirty="0"/>
              <a:t>Through you as a Harvest Partner, people will come to know Jesus Christ, families will be made new, and whole villages will be transformed.</a:t>
            </a:r>
          </a:p>
          <a:p>
            <a:endParaRPr lang="en-US" sz="1600" baseline="0" dirty="0"/>
          </a:p>
          <a:p>
            <a:r>
              <a:rPr lang="en-US" sz="1600" baseline="0" dirty="0"/>
              <a:t>Please let me know if you have questions, and I will help you get in contact with the appropriate person at JFHP.</a:t>
            </a:r>
          </a:p>
          <a:p>
            <a:endParaRPr lang="en-US" sz="2000" baseline="0" dirty="0"/>
          </a:p>
        </p:txBody>
      </p:sp>
      <p:sp>
        <p:nvSpPr>
          <p:cNvPr id="4" name="Slide Number Placeholder 3"/>
          <p:cNvSpPr>
            <a:spLocks noGrp="1"/>
          </p:cNvSpPr>
          <p:nvPr>
            <p:ph type="sldNum" sz="quarter" idx="10"/>
          </p:nvPr>
        </p:nvSpPr>
        <p:spPr/>
        <p:txBody>
          <a:bodyPr/>
          <a:lstStyle/>
          <a:p>
            <a:fld id="{74A7C89F-298E-4C30-8907-C925A2C391F9}" type="slidenum">
              <a:rPr lang="en-US" smtClean="0"/>
              <a:t>15</a:t>
            </a:fld>
            <a:endParaRPr lang="en-US"/>
          </a:p>
        </p:txBody>
      </p:sp>
    </p:spTree>
    <p:extLst>
      <p:ext uri="{BB962C8B-B14F-4D97-AF65-F5344CB8AC3E}">
        <p14:creationId xmlns:p14="http://schemas.microsoft.com/office/powerpoint/2010/main" val="276975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600" kern="1200" dirty="0">
              <a:solidFill>
                <a:schemeClr val="tx1"/>
              </a:solidFill>
              <a:effectLst/>
            </a:endParaRPr>
          </a:p>
        </p:txBody>
      </p:sp>
      <p:sp>
        <p:nvSpPr>
          <p:cNvPr id="4" name="Slide Number Placeholder 3"/>
          <p:cNvSpPr>
            <a:spLocks noGrp="1"/>
          </p:cNvSpPr>
          <p:nvPr>
            <p:ph type="sldNum" sz="quarter" idx="10"/>
          </p:nvPr>
        </p:nvSpPr>
        <p:spPr/>
        <p:txBody>
          <a:bodyPr/>
          <a:lstStyle/>
          <a:p>
            <a:fld id="{74A7C89F-298E-4C30-8907-C925A2C391F9}" type="slidenum">
              <a:rPr lang="en-US" smtClean="0"/>
              <a:t>16</a:t>
            </a:fld>
            <a:endParaRPr lang="en-US"/>
          </a:p>
        </p:txBody>
      </p:sp>
    </p:spTree>
    <p:extLst>
      <p:ext uri="{BB962C8B-B14F-4D97-AF65-F5344CB8AC3E}">
        <p14:creationId xmlns:p14="http://schemas.microsoft.com/office/powerpoint/2010/main" val="191965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JESUS Film Harvest Partners is a Kingdom-building ministry devoted to world evangelism through the </a:t>
            </a:r>
            <a:r>
              <a:rPr lang="en-US" sz="1600" i="1" dirty="0"/>
              <a:t>JESUS</a:t>
            </a:r>
            <a:r>
              <a:rPr lang="en-US" sz="1600" dirty="0"/>
              <a:t> film and other tools. </a:t>
            </a:r>
          </a:p>
          <a:p>
            <a:pPr lvl="0"/>
            <a:endParaRPr lang="en-US" sz="1600" dirty="0"/>
          </a:p>
          <a:p>
            <a:pPr lvl="0"/>
            <a:r>
              <a:rPr lang="en-US" sz="1600" dirty="0"/>
              <a:t>Harvest Partners equip and support JESUS Film teams of local people to do evangelism, discipleship, and church planting.</a:t>
            </a:r>
          </a:p>
        </p:txBody>
      </p:sp>
      <p:sp>
        <p:nvSpPr>
          <p:cNvPr id="4" name="Slide Number Placeholder 3"/>
          <p:cNvSpPr>
            <a:spLocks noGrp="1"/>
          </p:cNvSpPr>
          <p:nvPr>
            <p:ph type="sldNum" sz="quarter" idx="10"/>
          </p:nvPr>
        </p:nvSpPr>
        <p:spPr/>
        <p:txBody>
          <a:bodyPr/>
          <a:lstStyle/>
          <a:p>
            <a:fld id="{74A7C89F-298E-4C30-8907-C925A2C391F9}" type="slidenum">
              <a:rPr lang="en-US" smtClean="0"/>
              <a:t>2</a:t>
            </a:fld>
            <a:endParaRPr lang="en-US"/>
          </a:p>
        </p:txBody>
      </p:sp>
    </p:spTree>
    <p:extLst>
      <p:ext uri="{BB962C8B-B14F-4D97-AF65-F5344CB8AC3E}">
        <p14:creationId xmlns:p14="http://schemas.microsoft.com/office/powerpoint/2010/main" val="147486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Before I get into how you can get involved in the ministry, I want to share a little about what God has done through JESUS Film teams over the last 25 years as well as this past</a:t>
            </a:r>
            <a:r>
              <a:rPr lang="en-US" sz="1600" kern="1200" baseline="0" dirty="0">
                <a:solidFill>
                  <a:schemeClr val="tx1"/>
                </a:solidFill>
                <a:effectLst/>
                <a:latin typeface="+mn-lt"/>
                <a:ea typeface="+mn-ea"/>
                <a:cs typeface="+mn-cs"/>
              </a:rPr>
              <a:t> quarter</a:t>
            </a:r>
            <a:r>
              <a:rPr lang="en-US" sz="16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This year, 1,166 teams are working in 65 countries around the world, sharing the gospel in 212 languages!</a:t>
            </a:r>
          </a:p>
        </p:txBody>
      </p:sp>
      <p:sp>
        <p:nvSpPr>
          <p:cNvPr id="4" name="Slide Number Placeholder 3"/>
          <p:cNvSpPr>
            <a:spLocks noGrp="1"/>
          </p:cNvSpPr>
          <p:nvPr>
            <p:ph type="sldNum" sz="quarter" idx="10"/>
          </p:nvPr>
        </p:nvSpPr>
        <p:spPr/>
        <p:txBody>
          <a:bodyPr/>
          <a:lstStyle/>
          <a:p>
            <a:fld id="{74A7C89F-298E-4C30-8907-C925A2C391F9}" type="slidenum">
              <a:rPr lang="en-US" smtClean="0"/>
              <a:t>3</a:t>
            </a:fld>
            <a:endParaRPr lang="en-US"/>
          </a:p>
        </p:txBody>
      </p:sp>
    </p:spTree>
    <p:extLst>
      <p:ext uri="{BB962C8B-B14F-4D97-AF65-F5344CB8AC3E}">
        <p14:creationId xmlns:p14="http://schemas.microsoft.com/office/powerpoint/2010/main" val="282477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600" b="1" kern="1200" dirty="0">
                <a:solidFill>
                  <a:schemeClr val="tx1"/>
                </a:solidFill>
                <a:effectLst/>
              </a:rPr>
              <a:t>Over the life of the ministry,</a:t>
            </a:r>
            <a:r>
              <a:rPr lang="en-US" sz="1600" b="1" kern="1200" baseline="0" dirty="0">
                <a:solidFill>
                  <a:schemeClr val="tx1"/>
                </a:solidFill>
                <a:effectLst/>
              </a:rPr>
              <a:t> JESUS Film teams have reported</a:t>
            </a:r>
            <a:r>
              <a:rPr lang="en-US" sz="1600" b="1" kern="1200" dirty="0">
                <a:solidFill>
                  <a:schemeClr val="tx1"/>
                </a:solidFill>
                <a:effectLst/>
              </a:rPr>
              <a:t>…</a:t>
            </a:r>
          </a:p>
          <a:p>
            <a:pPr marL="342900" indent="-342900">
              <a:lnSpc>
                <a:spcPct val="200000"/>
              </a:lnSpc>
              <a:buFont typeface="Arial" panose="020B0604020202020204" pitchFamily="34" charset="0"/>
              <a:buChar char="•"/>
            </a:pPr>
            <a:r>
              <a:rPr lang="en-US" sz="1600" kern="1200" dirty="0">
                <a:solidFill>
                  <a:schemeClr val="tx1"/>
                </a:solidFill>
                <a:effectLst/>
              </a:rPr>
              <a:t>Over 94</a:t>
            </a:r>
            <a:r>
              <a:rPr lang="en-US" sz="1600" kern="1200" baseline="0" dirty="0">
                <a:solidFill>
                  <a:schemeClr val="tx1"/>
                </a:solidFill>
                <a:effectLst/>
              </a:rPr>
              <a:t> million </a:t>
            </a:r>
            <a:r>
              <a:rPr lang="en-US" sz="1600" kern="1200" dirty="0">
                <a:solidFill>
                  <a:schemeClr val="tx1"/>
                </a:solidFill>
                <a:effectLst/>
              </a:rPr>
              <a:t>evangelistic contacts</a:t>
            </a:r>
          </a:p>
          <a:p>
            <a:pPr marL="342900" indent="-342900">
              <a:lnSpc>
                <a:spcPct val="200000"/>
              </a:lnSpc>
              <a:buFont typeface="Arial" panose="020B0604020202020204" pitchFamily="34" charset="0"/>
              <a:buChar char="•"/>
            </a:pPr>
            <a:r>
              <a:rPr lang="en-US" sz="1600" kern="1200" dirty="0">
                <a:solidFill>
                  <a:schemeClr val="tx1"/>
                </a:solidFill>
                <a:effectLst/>
              </a:rPr>
              <a:t>More than 19.3</a:t>
            </a:r>
            <a:r>
              <a:rPr lang="en-US" sz="1600" kern="1200" baseline="0" dirty="0">
                <a:solidFill>
                  <a:schemeClr val="tx1"/>
                </a:solidFill>
                <a:effectLst/>
              </a:rPr>
              <a:t> million</a:t>
            </a:r>
            <a:r>
              <a:rPr lang="en-US" sz="1600" kern="1200" dirty="0">
                <a:solidFill>
                  <a:schemeClr val="tx1"/>
                </a:solidFill>
                <a:effectLst/>
              </a:rPr>
              <a:t> people have made</a:t>
            </a:r>
            <a:r>
              <a:rPr lang="en-US" sz="1600" kern="1200" baseline="0" dirty="0">
                <a:solidFill>
                  <a:schemeClr val="tx1"/>
                </a:solidFill>
                <a:effectLst/>
              </a:rPr>
              <a:t> </a:t>
            </a:r>
            <a:r>
              <a:rPr lang="en-US" sz="1600" kern="1200" dirty="0">
                <a:solidFill>
                  <a:schemeClr val="tx1"/>
                </a:solidFill>
                <a:effectLst/>
              </a:rPr>
              <a:t>decisions for Christ </a:t>
            </a:r>
          </a:p>
          <a:p>
            <a:pPr marL="342900" indent="-342900">
              <a:lnSpc>
                <a:spcPct val="200000"/>
              </a:lnSpc>
              <a:buFont typeface="Arial" panose="020B0604020202020204" pitchFamily="34" charset="0"/>
              <a:buChar char="•"/>
            </a:pPr>
            <a:r>
              <a:rPr lang="en-US" sz="1600" kern="1200" dirty="0">
                <a:solidFill>
                  <a:schemeClr val="tx1"/>
                </a:solidFill>
                <a:effectLst/>
              </a:rPr>
              <a:t>9.5 million new</a:t>
            </a:r>
            <a:r>
              <a:rPr lang="en-US" sz="1600" kern="1200" baseline="0" dirty="0">
                <a:solidFill>
                  <a:schemeClr val="tx1"/>
                </a:solidFill>
                <a:effectLst/>
              </a:rPr>
              <a:t> believers discipled</a:t>
            </a:r>
            <a:endParaRPr lang="en-US" sz="1600" kern="1200" dirty="0">
              <a:solidFill>
                <a:schemeClr val="tx1"/>
              </a:solidFill>
              <a:effectLst/>
            </a:endParaRPr>
          </a:p>
          <a:p>
            <a:pPr marL="342900" indent="-342900">
              <a:lnSpc>
                <a:spcPct val="200000"/>
              </a:lnSpc>
              <a:buFont typeface="Arial" panose="020B0604020202020204" pitchFamily="34" charset="0"/>
              <a:buChar char="•"/>
            </a:pPr>
            <a:r>
              <a:rPr lang="en-US" sz="1600" kern="1200" dirty="0">
                <a:solidFill>
                  <a:schemeClr val="tx1"/>
                </a:solidFill>
                <a:effectLst/>
              </a:rPr>
              <a:t>And over 140,</a:t>
            </a:r>
            <a:r>
              <a:rPr lang="en-US" sz="1600" kern="1200" baseline="0" dirty="0">
                <a:solidFill>
                  <a:schemeClr val="tx1"/>
                </a:solidFill>
                <a:effectLst/>
              </a:rPr>
              <a:t> 000</a:t>
            </a:r>
            <a:r>
              <a:rPr lang="en-US" sz="1600" kern="1200" dirty="0">
                <a:solidFill>
                  <a:schemeClr val="tx1"/>
                </a:solidFill>
                <a:effectLst/>
              </a:rPr>
              <a:t> Preaching Points have</a:t>
            </a:r>
            <a:r>
              <a:rPr lang="en-US" sz="1600" kern="1200" baseline="0" dirty="0">
                <a:solidFill>
                  <a:schemeClr val="tx1"/>
                </a:solidFill>
                <a:effectLst/>
              </a:rPr>
              <a:t> been planted</a:t>
            </a:r>
            <a:endParaRPr lang="en-US" sz="1600" kern="1200" dirty="0">
              <a:solidFill>
                <a:schemeClr val="tx1"/>
              </a:solidFill>
              <a:effectLst/>
            </a:endParaRPr>
          </a:p>
        </p:txBody>
      </p:sp>
      <p:sp>
        <p:nvSpPr>
          <p:cNvPr id="4" name="Slide Number Placeholder 3"/>
          <p:cNvSpPr>
            <a:spLocks noGrp="1"/>
          </p:cNvSpPr>
          <p:nvPr>
            <p:ph type="sldNum" sz="quarter" idx="10"/>
          </p:nvPr>
        </p:nvSpPr>
        <p:spPr/>
        <p:txBody>
          <a:bodyPr/>
          <a:lstStyle/>
          <a:p>
            <a:fld id="{74A7C89F-298E-4C30-8907-C925A2C391F9}" type="slidenum">
              <a:rPr lang="en-US" smtClean="0"/>
              <a:t>4</a:t>
            </a:fld>
            <a:endParaRPr lang="en-US"/>
          </a:p>
        </p:txBody>
      </p:sp>
    </p:spTree>
    <p:extLst>
      <p:ext uri="{BB962C8B-B14F-4D97-AF65-F5344CB8AC3E}">
        <p14:creationId xmlns:p14="http://schemas.microsoft.com/office/powerpoint/2010/main" val="4056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Let’s break these numbers down to give you some perspective.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the last 90 days, </a:t>
            </a:r>
            <a:r>
              <a:rPr lang="en-US" sz="1600" b="1" kern="1200" dirty="0">
                <a:solidFill>
                  <a:schemeClr val="tx1"/>
                </a:solidFill>
                <a:effectLst/>
                <a:latin typeface="+mn-lt"/>
                <a:ea typeface="+mn-ea"/>
                <a:cs typeface="+mn-cs"/>
              </a:rPr>
              <a:t>61,690</a:t>
            </a:r>
            <a:r>
              <a:rPr lang="en-US" sz="1600" kern="1200" dirty="0">
                <a:solidFill>
                  <a:schemeClr val="tx1"/>
                </a:solidFill>
                <a:effectLst/>
                <a:latin typeface="+mn-lt"/>
                <a:ea typeface="+mn-ea"/>
                <a:cs typeface="+mn-cs"/>
              </a:rPr>
              <a:t> people made decisions for Christ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That’s enough to </a:t>
            </a:r>
            <a:r>
              <a:rPr lang="en-US" sz="1600" b="1" kern="1200" dirty="0">
                <a:solidFill>
                  <a:schemeClr val="tx1"/>
                </a:solidFill>
                <a:effectLst/>
                <a:latin typeface="+mn-lt"/>
                <a:ea typeface="+mn-ea"/>
                <a:cs typeface="+mn-cs"/>
              </a:rPr>
              <a:t>fill</a:t>
            </a:r>
            <a:r>
              <a:rPr lang="en-US" sz="1600" kern="1200" dirty="0">
                <a:solidFill>
                  <a:schemeClr val="tx1"/>
                </a:solidFill>
                <a:effectLst/>
                <a:latin typeface="+mn-lt"/>
                <a:ea typeface="+mn-ea"/>
                <a:cs typeface="+mn-cs"/>
              </a:rPr>
              <a:t> </a:t>
            </a:r>
            <a:r>
              <a:rPr lang="en-US" sz="1600" kern="1200" baseline="0" dirty="0">
                <a:solidFill>
                  <a:schemeClr val="tx1"/>
                </a:solidFill>
                <a:effectLst/>
                <a:latin typeface="+mn-lt"/>
                <a:ea typeface="+mn-ea"/>
                <a:cs typeface="+mn-cs"/>
              </a:rPr>
              <a:t>an average NFL stadium</a:t>
            </a:r>
            <a:r>
              <a:rPr lang="en-US" sz="16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4A7C89F-298E-4C30-8907-C925A2C391F9}" type="slidenum">
              <a:rPr lang="en-US" smtClean="0"/>
              <a:t>5</a:t>
            </a:fld>
            <a:endParaRPr lang="en-US"/>
          </a:p>
        </p:txBody>
      </p:sp>
    </p:spTree>
    <p:extLst>
      <p:ext uri="{BB962C8B-B14F-4D97-AF65-F5344CB8AC3E}">
        <p14:creationId xmlns:p14="http://schemas.microsoft.com/office/powerpoint/2010/main" val="253114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The stats pictured break this number down by week, day, hour, and minute.</a:t>
            </a:r>
          </a:p>
          <a:p>
            <a:pPr lvl="0"/>
            <a:endParaRPr lang="en-US" sz="11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That equates to</a:t>
            </a:r>
          </a:p>
          <a:p>
            <a:pPr lvl="2"/>
            <a:r>
              <a:rPr lang="en-US" sz="1600" kern="1200" dirty="0">
                <a:solidFill>
                  <a:schemeClr val="tx1"/>
                </a:solidFill>
                <a:effectLst/>
                <a:latin typeface="+mn-lt"/>
                <a:ea typeface="+mn-ea"/>
                <a:cs typeface="+mn-cs"/>
              </a:rPr>
              <a:t>13,619 per week</a:t>
            </a:r>
          </a:p>
          <a:p>
            <a:pPr lvl="2"/>
            <a:r>
              <a:rPr lang="en-US" sz="1600" kern="1200" dirty="0">
                <a:solidFill>
                  <a:schemeClr val="tx1"/>
                </a:solidFill>
                <a:effectLst/>
                <a:latin typeface="+mn-lt"/>
                <a:ea typeface="+mn-ea"/>
                <a:cs typeface="+mn-cs"/>
              </a:rPr>
              <a:t>1,936 per days</a:t>
            </a:r>
          </a:p>
          <a:p>
            <a:pPr lvl="2"/>
            <a:r>
              <a:rPr lang="en-US" sz="1600" kern="1200" dirty="0">
                <a:solidFill>
                  <a:schemeClr val="tx1"/>
                </a:solidFill>
                <a:effectLst/>
                <a:latin typeface="+mn-lt"/>
                <a:ea typeface="+mn-ea"/>
                <a:cs typeface="+mn-cs"/>
              </a:rPr>
              <a:t>81 per hour</a:t>
            </a:r>
          </a:p>
          <a:p>
            <a:pPr lvl="2"/>
            <a:r>
              <a:rPr lang="en-US" sz="1600" kern="1200" dirty="0">
                <a:solidFill>
                  <a:schemeClr val="tx1"/>
                </a:solidFill>
                <a:effectLst/>
                <a:latin typeface="+mn-lt"/>
                <a:ea typeface="+mn-ea"/>
                <a:cs typeface="+mn-cs"/>
              </a:rPr>
              <a:t>1.34 per minute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Doesn’t that put a new perspective on making every moment count for Christ?</a:t>
            </a:r>
          </a:p>
        </p:txBody>
      </p:sp>
      <p:sp>
        <p:nvSpPr>
          <p:cNvPr id="4" name="Slide Number Placeholder 3"/>
          <p:cNvSpPr>
            <a:spLocks noGrp="1"/>
          </p:cNvSpPr>
          <p:nvPr>
            <p:ph type="sldNum" sz="quarter" idx="10"/>
          </p:nvPr>
        </p:nvSpPr>
        <p:spPr/>
        <p:txBody>
          <a:bodyPr/>
          <a:lstStyle/>
          <a:p>
            <a:fld id="{74A7C89F-298E-4C30-8907-C925A2C391F9}" type="slidenum">
              <a:rPr lang="en-US" smtClean="0"/>
              <a:t>6</a:t>
            </a:fld>
            <a:endParaRPr lang="en-US"/>
          </a:p>
        </p:txBody>
      </p:sp>
    </p:spTree>
    <p:extLst>
      <p:ext uri="{BB962C8B-B14F-4D97-AF65-F5344CB8AC3E}">
        <p14:creationId xmlns:p14="http://schemas.microsoft.com/office/powerpoint/2010/main" val="81486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b="1" dirty="0"/>
              <a:t>What the teams do is so powerful:</a:t>
            </a:r>
            <a:r>
              <a:rPr lang="en-US" sz="1600" b="1" baseline="0" dirty="0"/>
              <a:t> </a:t>
            </a:r>
            <a:r>
              <a:rPr lang="en-US" sz="1600" b="1" dirty="0"/>
              <a:t>local people in their own country evangelizing to their neighbors</a:t>
            </a:r>
          </a:p>
          <a:p>
            <a:pPr>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Because that method is so effective, what we do here is important – the teams need our support through prayer, giving, and going. </a:t>
            </a:r>
          </a:p>
        </p:txBody>
      </p:sp>
      <p:sp>
        <p:nvSpPr>
          <p:cNvPr id="4" name="Slide Number Placeholder 3"/>
          <p:cNvSpPr>
            <a:spLocks noGrp="1"/>
          </p:cNvSpPr>
          <p:nvPr>
            <p:ph type="sldNum" sz="quarter" idx="10"/>
          </p:nvPr>
        </p:nvSpPr>
        <p:spPr/>
        <p:txBody>
          <a:bodyPr/>
          <a:lstStyle/>
          <a:p>
            <a:fld id="{74A7C89F-298E-4C30-8907-C925A2C391F9}" type="slidenum">
              <a:rPr lang="en-US" smtClean="0"/>
              <a:t>7</a:t>
            </a:fld>
            <a:endParaRPr lang="en-US"/>
          </a:p>
        </p:txBody>
      </p:sp>
    </p:spTree>
    <p:extLst>
      <p:ext uri="{BB962C8B-B14F-4D97-AF65-F5344CB8AC3E}">
        <p14:creationId xmlns:p14="http://schemas.microsoft.com/office/powerpoint/2010/main" val="153239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kern="1200" dirty="0">
                <a:solidFill>
                  <a:schemeClr val="tx1"/>
                </a:solidFill>
                <a:effectLst/>
                <a:latin typeface="+mn-lt"/>
                <a:ea typeface="+mn-ea"/>
                <a:cs typeface="+mn-cs"/>
              </a:rPr>
              <a:t>Romans 12:12 says</a:t>
            </a:r>
            <a:r>
              <a:rPr lang="en-US" sz="1600" kern="1200" dirty="0">
                <a:solidFill>
                  <a:schemeClr val="tx1"/>
                </a:solidFill>
                <a:effectLst/>
                <a:latin typeface="+mn-lt"/>
                <a:ea typeface="+mn-ea"/>
                <a:cs typeface="+mn-cs"/>
              </a:rPr>
              <a:t>: Be joyful in hope, patient in affliction, faithful in prayer.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Prayer is so important to this ministry – Lifting up both the </a:t>
            </a:r>
            <a:r>
              <a:rPr lang="en-US" sz="1600" b="1" kern="1200" dirty="0">
                <a:solidFill>
                  <a:schemeClr val="tx1"/>
                </a:solidFill>
                <a:effectLst/>
              </a:rPr>
              <a:t>spiritual victories and challenges </a:t>
            </a:r>
            <a:r>
              <a:rPr lang="en-US" sz="1600" kern="1200" dirty="0">
                <a:solidFill>
                  <a:schemeClr val="tx1"/>
                </a:solidFill>
                <a:effectLst/>
              </a:rPr>
              <a:t>before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rPr>
              <a:t>Sharing the gospel is not easy for many teams, especially in nations where Christians are persecuted for their faith. </a:t>
            </a:r>
          </a:p>
        </p:txBody>
      </p:sp>
      <p:sp>
        <p:nvSpPr>
          <p:cNvPr id="4" name="Slide Number Placeholder 3"/>
          <p:cNvSpPr>
            <a:spLocks noGrp="1"/>
          </p:cNvSpPr>
          <p:nvPr>
            <p:ph type="sldNum" sz="quarter" idx="10"/>
          </p:nvPr>
        </p:nvSpPr>
        <p:spPr/>
        <p:txBody>
          <a:bodyPr/>
          <a:lstStyle/>
          <a:p>
            <a:fld id="{74A7C89F-298E-4C30-8907-C925A2C391F9}" type="slidenum">
              <a:rPr lang="en-US" smtClean="0"/>
              <a:t>8</a:t>
            </a:fld>
            <a:endParaRPr lang="en-US"/>
          </a:p>
        </p:txBody>
      </p:sp>
    </p:spTree>
    <p:extLst>
      <p:ext uri="{BB962C8B-B14F-4D97-AF65-F5344CB8AC3E}">
        <p14:creationId xmlns:p14="http://schemas.microsoft.com/office/powerpoint/2010/main" val="168151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33400"/>
            <a:ext cx="5575300" cy="3136900"/>
          </a:xfrm>
        </p:spPr>
      </p:sp>
      <p:sp>
        <p:nvSpPr>
          <p:cNvPr id="3" name="Notes Placeholder 2"/>
          <p:cNvSpPr>
            <a:spLocks noGrp="1"/>
          </p:cNvSpPr>
          <p:nvPr>
            <p:ph type="body" idx="1"/>
          </p:nvPr>
        </p:nvSpPr>
        <p:spPr>
          <a:xfrm>
            <a:off x="701040" y="3845242"/>
            <a:ext cx="5608320" cy="3660458"/>
          </a:xfrm>
        </p:spPr>
        <p:txBody>
          <a:bodyPr/>
          <a:lstStyle/>
          <a:p>
            <a:pPr lvl="0"/>
            <a:r>
              <a:rPr lang="en-US" sz="1600" kern="1200" dirty="0">
                <a:effectLst/>
              </a:rPr>
              <a:t>As a prayer partner, you receive a </a:t>
            </a:r>
            <a:r>
              <a:rPr lang="en-US" sz="1600" b="1" kern="1200" dirty="0">
                <a:effectLst/>
              </a:rPr>
              <a:t>monthly email. </a:t>
            </a:r>
            <a:r>
              <a:rPr lang="en-US" sz="1600" kern="1200" dirty="0">
                <a:effectLst/>
              </a:rPr>
              <a:t>Here’s an </a:t>
            </a:r>
            <a:r>
              <a:rPr lang="en-US" sz="1600" b="1" kern="1200" dirty="0">
                <a:effectLst/>
              </a:rPr>
              <a:t>excerpt</a:t>
            </a:r>
            <a:r>
              <a:rPr lang="en-US" sz="1600" kern="1200" baseline="0" dirty="0">
                <a:effectLst/>
              </a:rPr>
              <a:t> from August’s Prayer Partner Update. It includes the number of teams, population, and a highlight from the teams’ reports from the last year, focusing on a different country each week. </a:t>
            </a:r>
          </a:p>
          <a:p>
            <a:pPr lvl="0"/>
            <a:endParaRPr lang="en-US" sz="1600" kern="1200" baseline="0" dirty="0">
              <a:effectLst/>
            </a:endParaRPr>
          </a:p>
          <a:p>
            <a:pPr lvl="0"/>
            <a:r>
              <a:rPr lang="en-US" sz="1600" kern="1200" baseline="0" dirty="0">
                <a:effectLst/>
              </a:rPr>
              <a:t>You can also follow along with their praises and prayer requests. Each month also features an incredible testimony from one of the highlighted countries.</a:t>
            </a:r>
            <a:endParaRPr lang="en-US" sz="1600" kern="1200" dirty="0">
              <a:effectLst/>
            </a:endParaRPr>
          </a:p>
        </p:txBody>
      </p:sp>
      <p:sp>
        <p:nvSpPr>
          <p:cNvPr id="4" name="Slide Number Placeholder 3"/>
          <p:cNvSpPr>
            <a:spLocks noGrp="1"/>
          </p:cNvSpPr>
          <p:nvPr>
            <p:ph type="sldNum" sz="quarter" idx="10"/>
          </p:nvPr>
        </p:nvSpPr>
        <p:spPr/>
        <p:txBody>
          <a:bodyPr/>
          <a:lstStyle/>
          <a:p>
            <a:fld id="{74A7C89F-298E-4C30-8907-C925A2C391F9}" type="slidenum">
              <a:rPr lang="en-US" smtClean="0"/>
              <a:t>9</a:t>
            </a:fld>
            <a:endParaRPr lang="en-US"/>
          </a:p>
        </p:txBody>
      </p:sp>
    </p:spTree>
    <p:extLst>
      <p:ext uri="{BB962C8B-B14F-4D97-AF65-F5344CB8AC3E}">
        <p14:creationId xmlns:p14="http://schemas.microsoft.com/office/powerpoint/2010/main" val="333131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rcRect l="12576" r="65362" b="1840"/>
          <a:stretch>
            <a:fillRect/>
          </a:stretch>
        </p:blipFill>
        <p:spPr>
          <a:xfrm>
            <a:off x="0" y="0"/>
            <a:ext cx="1303697" cy="10287000"/>
          </a:xfrm>
          <a:prstGeom prst="rect">
            <a:avLst/>
          </a:prstGeom>
        </p:spPr>
      </p:pic>
      <p:sp>
        <p:nvSpPr>
          <p:cNvPr id="7" name="TextBox 7"/>
          <p:cNvSpPr txBox="1"/>
          <p:nvPr/>
        </p:nvSpPr>
        <p:spPr>
          <a:xfrm>
            <a:off x="1327143" y="6482972"/>
            <a:ext cx="16984303" cy="2790957"/>
          </a:xfrm>
          <a:prstGeom prst="rect">
            <a:avLst/>
          </a:prstGeom>
        </p:spPr>
        <p:txBody>
          <a:bodyPr lIns="0" tIns="0" rIns="0" bIns="0" rtlCol="0" anchor="t">
            <a:spAutoFit/>
          </a:bodyPr>
          <a:lstStyle/>
          <a:p>
            <a:pPr algn="ctr">
              <a:lnSpc>
                <a:spcPts val="11899"/>
              </a:lnSpc>
            </a:pPr>
            <a:r>
              <a:rPr lang="en-US" sz="6800" b="1" spc="240" dirty="0">
                <a:solidFill>
                  <a:srgbClr val="0F2B71"/>
                </a:solidFill>
                <a:latin typeface="Merriweather Sans" pitchFamily="2" charset="0"/>
              </a:rPr>
              <a:t>JESUS FILM HARVEST PARTNERS</a:t>
            </a:r>
          </a:p>
          <a:p>
            <a:pPr algn="ctr">
              <a:lnSpc>
                <a:spcPts val="11899"/>
              </a:lnSpc>
            </a:pPr>
            <a:r>
              <a:rPr lang="en-US" sz="3600" spc="240" dirty="0">
                <a:solidFill>
                  <a:srgbClr val="253066"/>
                </a:solidFill>
                <a:latin typeface="Merriweather Sans" pitchFamily="2" charset="0"/>
              </a:rPr>
              <a:t>To give every person an opportunity to hear about Jesus Christ.</a:t>
            </a:r>
          </a:p>
        </p:txBody>
      </p:sp>
      <p:sp>
        <p:nvSpPr>
          <p:cNvPr id="8" name="AutoShape 18"/>
          <p:cNvSpPr/>
          <p:nvPr/>
        </p:nvSpPr>
        <p:spPr>
          <a:xfrm>
            <a:off x="1776046" y="8039100"/>
            <a:ext cx="16002000" cy="0"/>
          </a:xfrm>
          <a:prstGeom prst="line">
            <a:avLst/>
          </a:prstGeom>
          <a:ln w="82550" cap="flat">
            <a:solidFill>
              <a:srgbClr val="F2C82E"/>
            </a:solidFill>
            <a:prstDash val="solid"/>
            <a:headEnd type="none" w="sm" len="sm"/>
            <a:tailEnd type="none" w="sm" len="sm"/>
          </a:ln>
        </p:spPr>
        <p:txBody>
          <a:bodyPr/>
          <a:lstStyle/>
          <a:p>
            <a:endParaRPr lang="en-US"/>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98488"/>
                    </a14:imgEffect>
                  </a14:imgLayer>
                </a14:imgProps>
              </a:ext>
            </a:extLst>
          </a:blip>
          <a:stretch>
            <a:fillRect/>
          </a:stretch>
        </p:blipFill>
        <p:spPr>
          <a:xfrm>
            <a:off x="7577404" y="266701"/>
            <a:ext cx="3133192" cy="5562600"/>
          </a:xfrm>
          <a:prstGeom prst="rect">
            <a:avLst/>
          </a:prstGeom>
        </p:spPr>
      </p:pic>
    </p:spTree>
    <p:extLst>
      <p:ext uri="{BB962C8B-B14F-4D97-AF65-F5344CB8AC3E}">
        <p14:creationId xmlns:p14="http://schemas.microsoft.com/office/powerpoint/2010/main" val="14913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p:cNvPicPr>
          <p:nvPr/>
        </p:nvPicPr>
        <p:blipFill rotWithShape="1">
          <a:blip r:embed="rId3"/>
          <a:srcRect l="27952" r="66578" b="27415"/>
          <a:stretch/>
        </p:blipFill>
        <p:spPr>
          <a:xfrm rot="5400000">
            <a:off x="8809894" y="791306"/>
            <a:ext cx="685800" cy="183055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7667"/>
            <a:ext cx="7543800" cy="7606268"/>
          </a:xfrm>
          <a:prstGeom prst="rect">
            <a:avLst/>
          </a:prstGeom>
        </p:spPr>
      </p:pic>
      <p:sp>
        <p:nvSpPr>
          <p:cNvPr id="7" name="TextBox 6"/>
          <p:cNvSpPr txBox="1"/>
          <p:nvPr/>
        </p:nvSpPr>
        <p:spPr>
          <a:xfrm>
            <a:off x="8305800" y="3924300"/>
            <a:ext cx="9525000" cy="3075522"/>
          </a:xfrm>
          <a:prstGeom prst="rect">
            <a:avLst/>
          </a:prstGeom>
          <a:effectLst>
            <a:glow rad="558800">
              <a:srgbClr val="F2C82E">
                <a:alpha val="73000"/>
              </a:srgbClr>
            </a:glow>
          </a:effectLst>
        </p:spPr>
        <p:txBody>
          <a:bodyPr wrap="square" lIns="0" tIns="0" rIns="0" bIns="0" rtlCol="0" anchor="t">
            <a:spAutoFit/>
          </a:bodyPr>
          <a:lstStyle/>
          <a:p>
            <a:pPr algn="ctr">
              <a:lnSpc>
                <a:spcPct val="150000"/>
              </a:lnSpc>
            </a:pPr>
            <a:r>
              <a:rPr lang="en-US" sz="8000" b="1" dirty="0">
                <a:solidFill>
                  <a:srgbClr val="001D53"/>
                </a:solidFill>
                <a:latin typeface="Merriweather Sans" pitchFamily="2" charset="0"/>
              </a:rPr>
              <a:t>91% </a:t>
            </a:r>
            <a:r>
              <a:rPr lang="en-US" sz="6000" b="1" dirty="0">
                <a:solidFill>
                  <a:srgbClr val="001D53"/>
                </a:solidFill>
                <a:latin typeface="Merriweather Sans" pitchFamily="2" charset="0"/>
              </a:rPr>
              <a:t>of JFHP funding goes to the field!</a:t>
            </a:r>
          </a:p>
        </p:txBody>
      </p:sp>
      <p:pic>
        <p:nvPicPr>
          <p:cNvPr id="14" name="Picture 6"/>
          <p:cNvPicPr>
            <a:picLocks noChangeAspect="1"/>
          </p:cNvPicPr>
          <p:nvPr/>
        </p:nvPicPr>
        <p:blipFill rotWithShape="1">
          <a:blip r:embed="rId3"/>
          <a:srcRect l="27952" r="66578" b="27415"/>
          <a:stretch/>
        </p:blipFill>
        <p:spPr>
          <a:xfrm rot="5400000">
            <a:off x="8771794" y="-9038494"/>
            <a:ext cx="685800" cy="18381788"/>
          </a:xfrm>
          <a:prstGeom prst="rect">
            <a:avLst/>
          </a:prstGeom>
        </p:spPr>
      </p:pic>
    </p:spTree>
    <p:extLst>
      <p:ext uri="{BB962C8B-B14F-4D97-AF65-F5344CB8AC3E}">
        <p14:creationId xmlns:p14="http://schemas.microsoft.com/office/powerpoint/2010/main" val="327713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570" b="6387"/>
          <a:stretch/>
        </p:blipFill>
        <p:spPr>
          <a:xfrm>
            <a:off x="33867" y="495300"/>
            <a:ext cx="18254133" cy="8937614"/>
          </a:xfrm>
          <a:prstGeom prst="rect">
            <a:avLst/>
          </a:prstGeom>
        </p:spPr>
      </p:pic>
    </p:spTree>
    <p:extLst>
      <p:ext uri="{BB962C8B-B14F-4D97-AF65-F5344CB8AC3E}">
        <p14:creationId xmlns:p14="http://schemas.microsoft.com/office/powerpoint/2010/main" val="17730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38200" y="266700"/>
            <a:ext cx="7543800" cy="9677400"/>
            <a:chOff x="609600" y="266700"/>
            <a:chExt cx="7543800" cy="9677400"/>
          </a:xfrm>
        </p:grpSpPr>
        <p:sp>
          <p:nvSpPr>
            <p:cNvPr id="7" name="Rectangle 6"/>
            <p:cNvSpPr/>
            <p:nvPr/>
          </p:nvSpPr>
          <p:spPr>
            <a:xfrm>
              <a:off x="609600" y="266700"/>
              <a:ext cx="7543800" cy="9677400"/>
            </a:xfrm>
            <a:prstGeom prst="rect">
              <a:avLst/>
            </a:prstGeom>
            <a:solidFill>
              <a:srgbClr val="F2C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49;p46"/>
            <p:cNvSpPr txBox="1">
              <a:spLocks/>
            </p:cNvSpPr>
            <p:nvPr/>
          </p:nvSpPr>
          <p:spPr>
            <a:xfrm>
              <a:off x="1104900" y="495300"/>
              <a:ext cx="6743700" cy="92202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Projector</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92-inch screen frame</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Solar-powered battery </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Speakers </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Tripod</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15-Watt solar panel</a:t>
              </a:r>
            </a:p>
            <a:p>
              <a:pPr marL="571500" indent="-571500" algn="l">
                <a:lnSpc>
                  <a:spcPct val="150000"/>
                </a:lnSpc>
                <a:buFont typeface="Arial" panose="020B0604020202020204" pitchFamily="34" charset="0"/>
                <a:buChar char="•"/>
              </a:pPr>
              <a:r>
                <a:rPr lang="en-US" sz="2800" spc="100" dirty="0" err="1">
                  <a:solidFill>
                    <a:srgbClr val="3D3D3D"/>
                  </a:solidFill>
                  <a:latin typeface="Merriweather Black" panose="00000A00000000000000" pitchFamily="2" charset="0"/>
                </a:rPr>
                <a:t>MicroSD</a:t>
              </a:r>
              <a:r>
                <a:rPr lang="en-US" sz="2800" spc="100" dirty="0">
                  <a:solidFill>
                    <a:srgbClr val="3D3D3D"/>
                  </a:solidFill>
                  <a:latin typeface="Merriweather Black" panose="00000A00000000000000" pitchFamily="2" charset="0"/>
                </a:rPr>
                <a:t> card</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Solar-powered flashlight</a:t>
              </a:r>
            </a:p>
            <a:p>
              <a:pPr marL="571500" indent="-571500" algn="l">
                <a:lnSpc>
                  <a:spcPct val="150000"/>
                </a:lnSpc>
                <a:buFont typeface="Arial" panose="020B0604020202020204" pitchFamily="34" charset="0"/>
                <a:buChar char="•"/>
              </a:pPr>
              <a:r>
                <a:rPr lang="en-US" sz="2800" spc="100" dirty="0" err="1">
                  <a:solidFill>
                    <a:srgbClr val="3D3D3D"/>
                  </a:solidFill>
                  <a:latin typeface="Merriweather Black" panose="00000A00000000000000" pitchFamily="2" charset="0"/>
                </a:rPr>
                <a:t>EvangeCube</a:t>
              </a:r>
              <a:endParaRPr lang="en-US" sz="2800" spc="100" dirty="0">
                <a:solidFill>
                  <a:srgbClr val="3D3D3D"/>
                </a:solidFill>
                <a:latin typeface="Merriweather Black" panose="00000A00000000000000" pitchFamily="2" charset="0"/>
              </a:endParaRP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Evangelism Soccer Ball</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Bible Story Cloth</a:t>
              </a:r>
            </a:p>
            <a:p>
              <a:pPr marL="571500" indent="-571500" algn="l">
                <a:lnSpc>
                  <a:spcPct val="150000"/>
                </a:lnSpc>
                <a:buFont typeface="Arial" panose="020B0604020202020204" pitchFamily="34" charset="0"/>
                <a:buChar char="•"/>
              </a:pPr>
              <a:r>
                <a:rPr lang="en-US" sz="2800" spc="100" dirty="0">
                  <a:solidFill>
                    <a:srgbClr val="3D3D3D"/>
                  </a:solidFill>
                  <a:latin typeface="Merriweather Black" panose="00000A00000000000000" pitchFamily="2" charset="0"/>
                </a:rPr>
                <a:t>Audio Bible</a:t>
              </a:r>
              <a:br>
                <a:rPr lang="en-US" sz="2800" spc="100" dirty="0">
                  <a:solidFill>
                    <a:srgbClr val="3D3D3D"/>
                  </a:solidFill>
                  <a:latin typeface="Merriweather Black" panose="00000A00000000000000" pitchFamily="2" charset="0"/>
                </a:rPr>
              </a:br>
              <a:endParaRPr lang="en-US" sz="1050" spc="100" dirty="0">
                <a:solidFill>
                  <a:srgbClr val="3D3D3D"/>
                </a:solidFill>
                <a:latin typeface="Merriweather Black" panose="00000A00000000000000" pitchFamily="2" charset="0"/>
              </a:endParaRPr>
            </a:p>
            <a:p>
              <a:pPr algn="l">
                <a:lnSpc>
                  <a:spcPct val="150000"/>
                </a:lnSpc>
              </a:pPr>
              <a:r>
                <a:rPr lang="en-US" sz="2800" i="1" spc="100" dirty="0">
                  <a:solidFill>
                    <a:srgbClr val="3D3D3D"/>
                  </a:solidFill>
                  <a:latin typeface="Merriweather Black" panose="00000A00000000000000" pitchFamily="2" charset="0"/>
                </a:rPr>
                <a:t>      Only in Large Solar Set: </a:t>
              </a:r>
              <a:br>
                <a:rPr lang="en-US" sz="2800" i="1" spc="100" dirty="0">
                  <a:solidFill>
                    <a:srgbClr val="3D3D3D"/>
                  </a:solidFill>
                  <a:latin typeface="Merriweather Black" panose="00000A00000000000000" pitchFamily="2" charset="0"/>
                </a:rPr>
              </a:br>
              <a:r>
                <a:rPr lang="en-US" sz="2800" i="1" spc="100" dirty="0">
                  <a:solidFill>
                    <a:srgbClr val="3D3D3D"/>
                  </a:solidFill>
                  <a:latin typeface="Merriweather Black" panose="00000A00000000000000" pitchFamily="2" charset="0"/>
                </a:rPr>
                <a:t>      </a:t>
              </a:r>
              <a:r>
                <a:rPr lang="en-US" sz="2800" spc="100" dirty="0">
                  <a:solidFill>
                    <a:srgbClr val="3D3D3D"/>
                  </a:solidFill>
                  <a:latin typeface="Merriweather Black" panose="00000A00000000000000" pitchFamily="2" charset="0"/>
                </a:rPr>
                <a:t>Amplifier; Microphones</a:t>
              </a:r>
            </a:p>
            <a:p>
              <a:pPr marL="1028700" lvl="1" indent="-571500">
                <a:lnSpc>
                  <a:spcPct val="150000"/>
                </a:lnSpc>
                <a:buFont typeface="Arial" panose="020B0604020202020204" pitchFamily="34" charset="0"/>
                <a:buChar char="•"/>
              </a:pPr>
              <a:endParaRPr lang="en-US" sz="100" spc="100" dirty="0">
                <a:solidFill>
                  <a:srgbClr val="3D3D3D"/>
                </a:solidFill>
                <a:latin typeface="Merriweather Black" panose="00000A00000000000000" pitchFamily="2" charset="0"/>
              </a:endParaRPr>
            </a:p>
          </p:txBody>
        </p:sp>
      </p:grpSp>
      <p:grpSp>
        <p:nvGrpSpPr>
          <p:cNvPr id="14" name="Group 13"/>
          <p:cNvGrpSpPr/>
          <p:nvPr/>
        </p:nvGrpSpPr>
        <p:grpSpPr>
          <a:xfrm>
            <a:off x="9525000" y="266700"/>
            <a:ext cx="7926718" cy="9677400"/>
            <a:chOff x="8915400" y="266700"/>
            <a:chExt cx="7926718" cy="967740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2887" b="7251"/>
            <a:stretch/>
          </p:blipFill>
          <p:spPr>
            <a:xfrm>
              <a:off x="8915400" y="755048"/>
              <a:ext cx="7926718" cy="8614416"/>
            </a:xfrm>
            <a:prstGeom prst="rect">
              <a:avLst/>
            </a:prstGeom>
          </p:spPr>
        </p:pic>
        <p:sp>
          <p:nvSpPr>
            <p:cNvPr id="3" name="Rectangle 2"/>
            <p:cNvSpPr/>
            <p:nvPr/>
          </p:nvSpPr>
          <p:spPr>
            <a:xfrm>
              <a:off x="8915400" y="266700"/>
              <a:ext cx="7922897" cy="488348"/>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15400" y="9369463"/>
              <a:ext cx="7922897" cy="574637"/>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59116" y="6768885"/>
              <a:ext cx="2112970" cy="650145"/>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15400" y="4168307"/>
              <a:ext cx="1787897" cy="650145"/>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173041" y="4109942"/>
              <a:ext cx="1625361" cy="650145"/>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929236" y="6799176"/>
              <a:ext cx="1625361" cy="650145"/>
            </a:xfrm>
            <a:prstGeom prst="rect">
              <a:avLst/>
            </a:prstGeom>
            <a:solidFill>
              <a:srgbClr val="F1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40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390900"/>
          </a:xfrm>
          <a:prstGeom prst="rect">
            <a:avLst/>
          </a:prstGeom>
          <a:solidFill>
            <a:srgbClr val="A3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549;p46"/>
          <p:cNvSpPr txBox="1">
            <a:spLocks/>
          </p:cNvSpPr>
          <p:nvPr/>
        </p:nvSpPr>
        <p:spPr>
          <a:xfrm>
            <a:off x="11281229" y="4636476"/>
            <a:ext cx="7010400" cy="4317526"/>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5000" spc="100" dirty="0">
                <a:solidFill>
                  <a:srgbClr val="3D3D3D"/>
                </a:solidFill>
                <a:latin typeface="Merriweather Black" panose="00000A00000000000000" pitchFamily="2" charset="0"/>
              </a:rPr>
              <a:t>“God </a:t>
            </a:r>
            <a:r>
              <a:rPr lang="en-US" sz="5000" i="1" spc="100" dirty="0">
                <a:solidFill>
                  <a:srgbClr val="3D3D3D"/>
                </a:solidFill>
                <a:latin typeface="Merriweather Black" panose="00000A00000000000000" pitchFamily="2" charset="0"/>
              </a:rPr>
              <a:t>still</a:t>
            </a:r>
          </a:p>
          <a:p>
            <a:pPr>
              <a:lnSpc>
                <a:spcPct val="150000"/>
              </a:lnSpc>
            </a:pPr>
            <a:r>
              <a:rPr lang="en-US" sz="5000" spc="100" dirty="0">
                <a:solidFill>
                  <a:srgbClr val="39659A"/>
                </a:solidFill>
                <a:latin typeface="Merriweather Black" panose="00000A00000000000000" pitchFamily="2" charset="0"/>
              </a:rPr>
              <a:t>transforms</a:t>
            </a:r>
          </a:p>
          <a:p>
            <a:pPr>
              <a:lnSpc>
                <a:spcPct val="150000"/>
              </a:lnSpc>
            </a:pPr>
            <a:r>
              <a:rPr lang="en-US" sz="5000" spc="100" dirty="0">
                <a:solidFill>
                  <a:srgbClr val="39659A"/>
                </a:solidFill>
                <a:latin typeface="Merriweather Black" panose="00000A00000000000000" pitchFamily="2" charset="0"/>
              </a:rPr>
              <a:t>hearts</a:t>
            </a:r>
            <a:r>
              <a:rPr lang="en-US" sz="5000" spc="100" dirty="0">
                <a:solidFill>
                  <a:srgbClr val="3D3D3D"/>
                </a:solidFill>
                <a:latin typeface="Merriweather Black" panose="00000A00000000000000" pitchFamily="2" charset="0"/>
              </a:rPr>
              <a:t> for His Kingdom!”</a:t>
            </a:r>
          </a:p>
        </p:txBody>
      </p:sp>
      <p:sp>
        <p:nvSpPr>
          <p:cNvPr id="7" name="Rectangle 6"/>
          <p:cNvSpPr/>
          <p:nvPr/>
        </p:nvSpPr>
        <p:spPr>
          <a:xfrm>
            <a:off x="9144000" y="0"/>
            <a:ext cx="9144000" cy="3390900"/>
          </a:xfrm>
          <a:prstGeom prst="rect">
            <a:avLst/>
          </a:prstGeom>
          <a:solidFill>
            <a:srgbClr val="374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89533" y="37523"/>
            <a:ext cx="9144000" cy="2716962"/>
          </a:xfrm>
          <a:prstGeom prst="rect">
            <a:avLst/>
          </a:prstGeom>
        </p:spPr>
        <p:txBody>
          <a:bodyPr wrap="square">
            <a:spAutoFit/>
          </a:bodyPr>
          <a:lstStyle/>
          <a:p>
            <a:pPr algn="ctr">
              <a:lnSpc>
                <a:spcPct val="150000"/>
              </a:lnSpc>
            </a:pPr>
            <a:r>
              <a:rPr lang="en-US" sz="6000" b="1" i="1" spc="300" dirty="0">
                <a:solidFill>
                  <a:schemeClr val="bg1"/>
                </a:solidFill>
                <a:latin typeface="MerriweatherUltraBold" panose="02000000000000000000" pitchFamily="2" charset="0"/>
                <a:ea typeface="Calibri" panose="020F0502020204030204" pitchFamily="34" charset="0"/>
                <a:cs typeface="MerriweatherUltraBold" panose="02000000000000000000" pitchFamily="2" charset="0"/>
              </a:rPr>
              <a:t>Large</a:t>
            </a:r>
            <a:r>
              <a:rPr lang="en-US" sz="6000" b="1" spc="300" dirty="0">
                <a:solidFill>
                  <a:schemeClr val="bg1"/>
                </a:solidFill>
                <a:latin typeface="MerriweatherUltraBold" panose="02000000000000000000" pitchFamily="2" charset="0"/>
                <a:ea typeface="Calibri" panose="020F0502020204030204" pitchFamily="34" charset="0"/>
                <a:cs typeface="MerriweatherUltraBold" panose="02000000000000000000" pitchFamily="2" charset="0"/>
              </a:rPr>
              <a:t> Solar Set: $4,000</a:t>
            </a:r>
            <a:endParaRPr lang="en-US" sz="6000" b="1" spc="300" dirty="0">
              <a:solidFill>
                <a:schemeClr val="bg1"/>
              </a:solidFill>
              <a:latin typeface="MerriweatherUltraBold" panose="02000000000000000000" pitchFamily="2" charset="0"/>
              <a:cs typeface="MerriweatherUltraBold" panose="02000000000000000000" pitchFamily="2" charset="0"/>
            </a:endParaRPr>
          </a:p>
        </p:txBody>
      </p:sp>
      <p:sp>
        <p:nvSpPr>
          <p:cNvPr id="10" name="Rectangle 9"/>
          <p:cNvSpPr/>
          <p:nvPr/>
        </p:nvSpPr>
        <p:spPr>
          <a:xfrm>
            <a:off x="0" y="-38100"/>
            <a:ext cx="9144000" cy="2716962"/>
          </a:xfrm>
          <a:prstGeom prst="rect">
            <a:avLst/>
          </a:prstGeom>
        </p:spPr>
        <p:txBody>
          <a:bodyPr wrap="square">
            <a:spAutoFit/>
          </a:bodyPr>
          <a:lstStyle/>
          <a:p>
            <a:pPr algn="ctr">
              <a:lnSpc>
                <a:spcPct val="150000"/>
              </a:lnSpc>
            </a:pPr>
            <a:r>
              <a:rPr lang="en-US" sz="6000" b="1" i="1" spc="300" dirty="0">
                <a:solidFill>
                  <a:srgbClr val="3D3D3D"/>
                </a:solidFill>
                <a:latin typeface="MerriweatherUltraBold" panose="02000000000000000000" pitchFamily="2" charset="0"/>
                <a:ea typeface="Calibri" panose="020F0502020204030204" pitchFamily="34" charset="0"/>
                <a:cs typeface="MerriweatherUltraBold" panose="02000000000000000000" pitchFamily="2" charset="0"/>
              </a:rPr>
              <a:t>Small</a:t>
            </a:r>
            <a:r>
              <a:rPr lang="en-US" sz="6000" b="1" spc="300" dirty="0">
                <a:solidFill>
                  <a:srgbClr val="3D3D3D"/>
                </a:solidFill>
                <a:latin typeface="MerriweatherUltraBold" panose="02000000000000000000" pitchFamily="2" charset="0"/>
                <a:ea typeface="Calibri" panose="020F0502020204030204" pitchFamily="34" charset="0"/>
                <a:cs typeface="MerriweatherUltraBold" panose="02000000000000000000" pitchFamily="2" charset="0"/>
              </a:rPr>
              <a:t> Solar Set: $2,000</a:t>
            </a:r>
            <a:endParaRPr lang="en-US" sz="6000" b="1" spc="300" dirty="0">
              <a:solidFill>
                <a:srgbClr val="3D3D3D"/>
              </a:solidFill>
              <a:latin typeface="MerriweatherUltraBold" panose="02000000000000000000" pitchFamily="2" charset="0"/>
              <a:cs typeface="MerriweatherUltraBold" panose="02000000000000000000" pitchFamily="2" charset="0"/>
            </a:endParaRPr>
          </a:p>
        </p:txBody>
      </p:sp>
      <p:pic>
        <p:nvPicPr>
          <p:cNvPr id="1026" name="Picture 2" descr="https://www.jfhp.org/wp-content/uploads/2023/04/29577152031_5991314595_k-1024x68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0" b="97804" l="5469" r="95508">
                        <a14:foregroundMark x1="91895" y1="89019" x2="91895" y2="89019"/>
                        <a14:foregroundMark x1="91309" y1="90776" x2="91309" y2="90776"/>
                        <a14:foregroundMark x1="92285" y1="86676" x2="92285" y2="86676"/>
                        <a14:foregroundMark x1="44824" y1="85944" x2="44824" y2="85944"/>
                        <a14:foregroundMark x1="45508" y1="86676" x2="45508" y2="86676"/>
                        <a14:foregroundMark x1="44922" y1="89312" x2="44922" y2="89312"/>
                        <a14:foregroundMark x1="45117" y1="89019" x2="45215" y2="88726"/>
                        <a14:foregroundMark x1="45410" y1="88873" x2="45410" y2="88873"/>
                        <a14:foregroundMark x1="18652" y1="86823" x2="18652" y2="86823"/>
                        <a14:foregroundMark x1="18262" y1="87994" x2="18262" y2="87994"/>
                        <a14:foregroundMark x1="17578" y1="88433" x2="17578" y2="88433"/>
                        <a14:foregroundMark x1="87695" y1="88726" x2="87695" y2="88726"/>
                        <a14:foregroundMark x1="89258" y1="87994" x2="89258" y2="87994"/>
                        <a14:foregroundMark x1="29688" y1="41581" x2="29688" y2="41581"/>
                        <a14:foregroundMark x1="29688" y1="42899" x2="29688" y2="42899"/>
                        <a14:foregroundMark x1="29199" y1="37042" x2="29199" y2="37042"/>
                        <a14:foregroundMark x1="29883" y1="33821" x2="29883" y2="33821"/>
                        <a14:foregroundMark x1="31543" y1="32357" x2="31543" y2="32357"/>
                        <a14:foregroundMark x1="30859" y1="32650" x2="30859" y2="32650"/>
                        <a14:backgroundMark x1="76367" y1="91801" x2="76367" y2="91801"/>
                        <a14:backgroundMark x1="74316" y1="91654" x2="74316" y2="91654"/>
                        <a14:backgroundMark x1="78027" y1="92533" x2="78027" y2="92533"/>
                        <a14:backgroundMark x1="89941" y1="93558" x2="89941" y2="93558"/>
                        <a14:backgroundMark x1="91602" y1="94436" x2="91602" y2="94436"/>
                        <a14:backgroundMark x1="91797" y1="86384" x2="91797" y2="86384"/>
                        <a14:backgroundMark x1="92773" y1="87262" x2="92773" y2="87262"/>
                        <a14:backgroundMark x1="92188" y1="86676" x2="92188" y2="86676"/>
                        <a14:backgroundMark x1="35156" y1="88873" x2="35156" y2="88873"/>
                        <a14:backgroundMark x1="38965" y1="88141" x2="38965" y2="88141"/>
                        <a14:backgroundMark x1="40527" y1="88726" x2="40527" y2="88726"/>
                        <a14:backgroundMark x1="39063" y1="86384" x2="39063" y2="86384"/>
                        <a14:backgroundMark x1="32617" y1="87116" x2="32617" y2="87116"/>
                        <a14:backgroundMark x1="35449" y1="87408" x2="35449" y2="87408"/>
                        <a14:backgroundMark x1="35938" y1="86676" x2="35938" y2="86676"/>
                        <a14:backgroundMark x1="38770" y1="86237" x2="38770" y2="86237"/>
                        <a14:backgroundMark x1="42285" y1="90630" x2="42285" y2="90630"/>
                        <a14:backgroundMark x1="40332" y1="86091" x2="40332" y2="86091"/>
                        <a14:backgroundMark x1="41016" y1="86530" x2="41016" y2="86530"/>
                        <a14:backgroundMark x1="41406" y1="85944" x2="41406" y2="85944"/>
                        <a14:backgroundMark x1="18848" y1="90190" x2="18848" y2="90190"/>
                        <a14:backgroundMark x1="20410" y1="90044" x2="20410" y2="90044"/>
                        <a14:backgroundMark x1="20117" y1="90044" x2="20117" y2="90044"/>
                        <a14:backgroundMark x1="19336" y1="89898" x2="19336" y2="89898"/>
                        <a14:backgroundMark x1="23047" y1="89312" x2="23047" y2="89312"/>
                        <a14:backgroundMark x1="37598" y1="85798" x2="37598" y2="85798"/>
                        <a14:backgroundMark x1="35156" y1="85944" x2="35156" y2="85944"/>
                        <a14:backgroundMark x1="33691" y1="30015" x2="33691" y2="30015"/>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1943100"/>
            <a:ext cx="12915509" cy="861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3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71600" y="38100"/>
            <a:ext cx="13440068" cy="2974212"/>
          </a:xfrm>
          <a:prstGeom prst="rect">
            <a:avLst/>
          </a:prstGeom>
        </p:spPr>
        <p:txBody>
          <a:bodyPr wrap="square" lIns="0" tIns="0" rIns="0" bIns="0" rtlCol="0" anchor="t">
            <a:spAutoFit/>
          </a:bodyPr>
          <a:lstStyle/>
          <a:p>
            <a:pPr>
              <a:lnSpc>
                <a:spcPct val="150000"/>
              </a:lnSpc>
            </a:pPr>
            <a:r>
              <a:rPr lang="en-US" sz="6800" b="1" spc="300" dirty="0">
                <a:solidFill>
                  <a:srgbClr val="001D53"/>
                </a:solidFill>
                <a:latin typeface="Merriweather Black" panose="00000A00000000000000" pitchFamily="2" charset="0"/>
              </a:rPr>
              <a:t>Equipment Angels </a:t>
            </a:r>
          </a:p>
          <a:p>
            <a:pPr>
              <a:lnSpc>
                <a:spcPct val="150000"/>
              </a:lnSpc>
            </a:pPr>
            <a:r>
              <a:rPr lang="en-US" sz="6800" b="1" spc="300" dirty="0">
                <a:solidFill>
                  <a:srgbClr val="001D53"/>
                </a:solidFill>
                <a:latin typeface="Merriweather Black" panose="00000A00000000000000" pitchFamily="2" charset="0"/>
              </a:rPr>
              <a:t>&amp; Ministry Trips</a:t>
            </a:r>
          </a:p>
        </p:txBody>
      </p:sp>
      <p:pic>
        <p:nvPicPr>
          <p:cNvPr id="12" name="Picture 12"/>
          <p:cNvPicPr>
            <a:picLocks noChangeAspect="1"/>
          </p:cNvPicPr>
          <p:nvPr/>
        </p:nvPicPr>
        <p:blipFill rotWithShape="1">
          <a:blip r:embed="rId3"/>
          <a:srcRect l="1760" r="77608" b="1840"/>
          <a:stretch/>
        </p:blipFill>
        <p:spPr>
          <a:xfrm>
            <a:off x="-228600" y="0"/>
            <a:ext cx="1219200" cy="10287000"/>
          </a:xfrm>
          <a:prstGeom prst="rect">
            <a:avLst/>
          </a:prstGeom>
        </p:spPr>
      </p:pic>
      <p:sp>
        <p:nvSpPr>
          <p:cNvPr id="8" name="AutoShape 18"/>
          <p:cNvSpPr/>
          <p:nvPr/>
        </p:nvSpPr>
        <p:spPr>
          <a:xfrm>
            <a:off x="1371600" y="3390900"/>
            <a:ext cx="8877538" cy="0"/>
          </a:xfrm>
          <a:prstGeom prst="line">
            <a:avLst/>
          </a:prstGeom>
          <a:ln w="82550" cap="flat">
            <a:solidFill>
              <a:srgbClr val="F2C82E"/>
            </a:solidFill>
            <a:prstDash val="solid"/>
            <a:headEnd type="none" w="sm" len="sm"/>
            <a:tailEnd type="none" w="sm" len="sm"/>
          </a:ln>
        </p:spPr>
        <p:txBody>
          <a:bodyPr/>
          <a:lstStyle/>
          <a:p>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0461" t="10683" r="9842" b="9618"/>
          <a:stretch/>
        </p:blipFill>
        <p:spPr>
          <a:xfrm>
            <a:off x="2004602" y="3924301"/>
            <a:ext cx="7611534" cy="5708650"/>
          </a:xfrm>
          <a:prstGeom prst="rect">
            <a:avLst/>
          </a:prstGeom>
          <a:ln w="76200">
            <a:solidFill>
              <a:srgbClr val="00226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200" y="768792"/>
            <a:ext cx="6936645" cy="8979929"/>
          </a:xfrm>
          <a:prstGeom prst="rect">
            <a:avLst/>
          </a:prstGeom>
        </p:spPr>
      </p:pic>
    </p:spTree>
    <p:extLst>
      <p:ext uri="{BB962C8B-B14F-4D97-AF65-F5344CB8AC3E}">
        <p14:creationId xmlns:p14="http://schemas.microsoft.com/office/powerpoint/2010/main" val="59469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8"/>
          <p:cNvSpPr/>
          <p:nvPr/>
        </p:nvSpPr>
        <p:spPr>
          <a:xfrm>
            <a:off x="2446865" y="1943100"/>
            <a:ext cx="6163734" cy="0"/>
          </a:xfrm>
          <a:prstGeom prst="line">
            <a:avLst/>
          </a:prstGeom>
          <a:ln w="82550" cap="flat">
            <a:solidFill>
              <a:srgbClr val="F2C82E"/>
            </a:solidFill>
            <a:prstDash val="solid"/>
            <a:headEnd type="none" w="sm" len="sm"/>
            <a:tailEnd type="none" w="sm" len="sm"/>
          </a:ln>
        </p:spPr>
        <p:txBody>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994" b="1805"/>
          <a:stretch/>
        </p:blipFill>
        <p:spPr>
          <a:xfrm>
            <a:off x="-281053" y="-38099"/>
            <a:ext cx="17426053" cy="10287000"/>
          </a:xfrm>
          <a:prstGeom prst="rect">
            <a:avLst/>
          </a:prstGeom>
        </p:spPr>
      </p:pic>
      <p:sp>
        <p:nvSpPr>
          <p:cNvPr id="2" name="TextBox 2"/>
          <p:cNvSpPr txBox="1"/>
          <p:nvPr/>
        </p:nvSpPr>
        <p:spPr>
          <a:xfrm>
            <a:off x="457200" y="6044905"/>
            <a:ext cx="8796868" cy="3746795"/>
          </a:xfrm>
          <a:prstGeom prst="rect">
            <a:avLst/>
          </a:prstGeom>
        </p:spPr>
        <p:txBody>
          <a:bodyPr wrap="square" lIns="0" tIns="0" rIns="0" bIns="0" rtlCol="0" anchor="t">
            <a:spAutoFit/>
          </a:bodyPr>
          <a:lstStyle/>
          <a:p>
            <a:pPr algn="ctr">
              <a:lnSpc>
                <a:spcPct val="150000"/>
              </a:lnSpc>
            </a:pPr>
            <a:r>
              <a:rPr lang="en-US" sz="6000" b="1" i="1" spc="600" dirty="0">
                <a:solidFill>
                  <a:srgbClr val="001D53"/>
                </a:solidFill>
                <a:latin typeface="Merriweather Sans" pitchFamily="2" charset="0"/>
              </a:rPr>
              <a:t>Thank you </a:t>
            </a:r>
            <a:r>
              <a:rPr lang="en-US" sz="5400" b="1" spc="300" dirty="0">
                <a:solidFill>
                  <a:srgbClr val="001D53"/>
                </a:solidFill>
                <a:latin typeface="Merriweather Sans" pitchFamily="2" charset="0"/>
              </a:rPr>
              <a:t>for </a:t>
            </a:r>
          </a:p>
          <a:p>
            <a:pPr algn="ctr">
              <a:lnSpc>
                <a:spcPct val="150000"/>
              </a:lnSpc>
            </a:pPr>
            <a:r>
              <a:rPr lang="en-US" sz="5400" b="1" spc="300" dirty="0">
                <a:solidFill>
                  <a:srgbClr val="001D53"/>
                </a:solidFill>
                <a:latin typeface="Merriweather Sans" pitchFamily="2" charset="0"/>
              </a:rPr>
              <a:t>helping change </a:t>
            </a:r>
          </a:p>
          <a:p>
            <a:pPr algn="ctr">
              <a:lnSpc>
                <a:spcPct val="150000"/>
              </a:lnSpc>
            </a:pPr>
            <a:r>
              <a:rPr lang="en-US" sz="5400" b="1" spc="300" dirty="0">
                <a:solidFill>
                  <a:srgbClr val="001D53"/>
                </a:solidFill>
                <a:latin typeface="Merriweather Sans" pitchFamily="2" charset="0"/>
              </a:rPr>
              <a:t>lives for eternity!</a:t>
            </a:r>
          </a:p>
        </p:txBody>
      </p:sp>
      <p:pic>
        <p:nvPicPr>
          <p:cNvPr id="15" name="Picture 6"/>
          <p:cNvPicPr>
            <a:picLocks noChangeAspect="1"/>
          </p:cNvPicPr>
          <p:nvPr/>
        </p:nvPicPr>
        <p:blipFill>
          <a:blip r:embed="rId4"/>
          <a:srcRect l="12576" r="65362" b="1840"/>
          <a:stretch>
            <a:fillRect/>
          </a:stretch>
        </p:blipFill>
        <p:spPr>
          <a:xfrm>
            <a:off x="17021174" y="-18435"/>
            <a:ext cx="1303697" cy="10287000"/>
          </a:xfrm>
          <a:prstGeom prst="rect">
            <a:avLst/>
          </a:prstGeom>
        </p:spPr>
      </p:pic>
    </p:spTree>
    <p:extLst>
      <p:ext uri="{BB962C8B-B14F-4D97-AF65-F5344CB8AC3E}">
        <p14:creationId xmlns:p14="http://schemas.microsoft.com/office/powerpoint/2010/main" val="415425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p:cNvGrpSpPr/>
          <p:nvPr/>
        </p:nvGrpSpPr>
        <p:grpSpPr>
          <a:xfrm>
            <a:off x="12420601" y="0"/>
            <a:ext cx="5867400" cy="5067300"/>
            <a:chOff x="0" y="0"/>
            <a:chExt cx="1816373" cy="337331"/>
          </a:xfrm>
        </p:grpSpPr>
        <p:sp>
          <p:nvSpPr>
            <p:cNvPr id="15" name="Freeform 6"/>
            <p:cNvSpPr/>
            <p:nvPr/>
          </p:nvSpPr>
          <p:spPr>
            <a:xfrm>
              <a:off x="0" y="0"/>
              <a:ext cx="1816373" cy="337331"/>
            </a:xfrm>
            <a:custGeom>
              <a:avLst/>
              <a:gdLst/>
              <a:ahLst/>
              <a:cxnLst/>
              <a:rect l="l" t="t" r="r" b="b"/>
              <a:pathLst>
                <a:path w="1816373" h="337331">
                  <a:moveTo>
                    <a:pt x="0" y="0"/>
                  </a:moveTo>
                  <a:lnTo>
                    <a:pt x="1816373" y="0"/>
                  </a:lnTo>
                  <a:lnTo>
                    <a:pt x="1816373" y="337331"/>
                  </a:lnTo>
                  <a:lnTo>
                    <a:pt x="0" y="337331"/>
                  </a:lnTo>
                  <a:close/>
                </a:path>
              </a:pathLst>
            </a:custGeom>
            <a:solidFill>
              <a:srgbClr val="A3BDDD"/>
            </a:solidFill>
          </p:spPr>
          <p:txBody>
            <a:bodyPr/>
            <a:lstStyle/>
            <a:p>
              <a:endParaRPr lang="en-US"/>
            </a:p>
          </p:txBody>
        </p:sp>
        <p:sp>
          <p:nvSpPr>
            <p:cNvPr id="16"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5"/>
          <p:cNvGrpSpPr/>
          <p:nvPr/>
        </p:nvGrpSpPr>
        <p:grpSpPr>
          <a:xfrm>
            <a:off x="-1" y="-34145"/>
            <a:ext cx="8282139" cy="1602091"/>
            <a:chOff x="0" y="0"/>
            <a:chExt cx="1816373" cy="337331"/>
          </a:xfrm>
        </p:grpSpPr>
        <p:sp>
          <p:nvSpPr>
            <p:cNvPr id="12" name="Freeform 6"/>
            <p:cNvSpPr/>
            <p:nvPr/>
          </p:nvSpPr>
          <p:spPr>
            <a:xfrm>
              <a:off x="0" y="0"/>
              <a:ext cx="1816373" cy="337331"/>
            </a:xfrm>
            <a:custGeom>
              <a:avLst/>
              <a:gdLst/>
              <a:ahLst/>
              <a:cxnLst/>
              <a:rect l="l" t="t" r="r" b="b"/>
              <a:pathLst>
                <a:path w="1816373" h="337331">
                  <a:moveTo>
                    <a:pt x="0" y="0"/>
                  </a:moveTo>
                  <a:lnTo>
                    <a:pt x="1816373" y="0"/>
                  </a:lnTo>
                  <a:lnTo>
                    <a:pt x="1816373" y="337331"/>
                  </a:lnTo>
                  <a:lnTo>
                    <a:pt x="0" y="337331"/>
                  </a:lnTo>
                  <a:close/>
                </a:path>
              </a:pathLst>
            </a:custGeom>
            <a:solidFill>
              <a:srgbClr val="F2C82E"/>
            </a:solidFill>
          </p:spPr>
          <p:txBody>
            <a:bodyPr/>
            <a:lstStyle/>
            <a:p>
              <a:endParaRPr lang="en-US"/>
            </a:p>
          </p:txBody>
        </p:sp>
        <p:sp>
          <p:nvSpPr>
            <p:cNvPr id="1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 name="Rectangle 2"/>
          <p:cNvSpPr/>
          <p:nvPr/>
        </p:nvSpPr>
        <p:spPr>
          <a:xfrm>
            <a:off x="536734" y="173595"/>
            <a:ext cx="14246066" cy="1323439"/>
          </a:xfrm>
          <a:prstGeom prst="rect">
            <a:avLst/>
          </a:prstGeom>
        </p:spPr>
        <p:txBody>
          <a:bodyPr wrap="square">
            <a:spAutoFit/>
          </a:bodyPr>
          <a:lstStyle/>
          <a:p>
            <a:r>
              <a:rPr lang="en-US" sz="8000" b="1" i="1" spc="300" dirty="0">
                <a:solidFill>
                  <a:srgbClr val="051D40"/>
                </a:solidFill>
                <a:latin typeface="Merriweather" panose="00000500000000000000" pitchFamily="2" charset="0"/>
              </a:rPr>
              <a:t>Get Involved</a:t>
            </a:r>
            <a:endParaRPr lang="en-US" sz="8000" i="1" spc="300" dirty="0">
              <a:solidFill>
                <a:srgbClr val="051D40"/>
              </a:solidFill>
              <a:latin typeface="Merriweather" panose="000005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143" y="3697781"/>
            <a:ext cx="3350284" cy="3350284"/>
          </a:xfrm>
          <a:prstGeom prst="rect">
            <a:avLst/>
          </a:prstGeom>
        </p:spPr>
      </p:pic>
      <p:sp>
        <p:nvSpPr>
          <p:cNvPr id="20" name="TextBox 19"/>
          <p:cNvSpPr txBox="1"/>
          <p:nvPr/>
        </p:nvSpPr>
        <p:spPr>
          <a:xfrm>
            <a:off x="1050271" y="7542156"/>
            <a:ext cx="3622027" cy="923330"/>
          </a:xfrm>
          <a:prstGeom prst="rect">
            <a:avLst/>
          </a:prstGeom>
          <a:effectLst>
            <a:glow rad="558800">
              <a:srgbClr val="F2C82E">
                <a:alpha val="73000"/>
              </a:srgbClr>
            </a:glow>
          </a:effectLst>
        </p:spPr>
        <p:txBody>
          <a:bodyPr wrap="square" lIns="0" tIns="0" rIns="0" bIns="0" rtlCol="0" anchor="t">
            <a:spAutoFit/>
          </a:bodyPr>
          <a:lstStyle/>
          <a:p>
            <a:pPr algn="ctr">
              <a:lnSpc>
                <a:spcPct val="150000"/>
              </a:lnSpc>
            </a:pPr>
            <a:r>
              <a:rPr lang="en-US" sz="4000" b="1" dirty="0">
                <a:solidFill>
                  <a:srgbClr val="0F2B71"/>
                </a:solidFill>
                <a:latin typeface="Merriweather Sans" pitchFamily="2" charset="0"/>
              </a:rPr>
              <a:t>JFHP.org/</a:t>
            </a:r>
            <a:r>
              <a:rPr lang="en-US" sz="4000" b="1" u="sng" dirty="0">
                <a:solidFill>
                  <a:srgbClr val="0F2B71"/>
                </a:solidFill>
                <a:latin typeface="Merriweather Sans" pitchFamily="2" charset="0"/>
              </a:rPr>
              <a:t>Pray</a:t>
            </a:r>
            <a:endParaRPr lang="en-US" sz="2800" b="1" dirty="0">
              <a:solidFill>
                <a:srgbClr val="0F2B71"/>
              </a:solidFill>
              <a:latin typeface="Merriweather Sans" pitchFamily="2" charset="0"/>
            </a:endParaRPr>
          </a:p>
        </p:txBody>
      </p:sp>
      <p:sp>
        <p:nvSpPr>
          <p:cNvPr id="21" name="TextBox 20"/>
          <p:cNvSpPr txBox="1"/>
          <p:nvPr/>
        </p:nvSpPr>
        <p:spPr>
          <a:xfrm>
            <a:off x="12420601" y="3707712"/>
            <a:ext cx="5867399" cy="826188"/>
          </a:xfrm>
          <a:prstGeom prst="rect">
            <a:avLst/>
          </a:prstGeom>
          <a:effectLst>
            <a:glow rad="558800">
              <a:srgbClr val="F2C82E">
                <a:alpha val="73000"/>
              </a:srgbClr>
            </a:glow>
          </a:effectLst>
        </p:spPr>
        <p:txBody>
          <a:bodyPr wrap="square" lIns="0" tIns="0" rIns="0" bIns="0" rtlCol="0" anchor="t">
            <a:spAutoFit/>
          </a:bodyPr>
          <a:lstStyle/>
          <a:p>
            <a:pPr algn="ctr">
              <a:lnSpc>
                <a:spcPct val="150000"/>
              </a:lnSpc>
            </a:pPr>
            <a:r>
              <a:rPr lang="en-US" sz="4000" b="1" dirty="0">
                <a:solidFill>
                  <a:srgbClr val="3D3D3D"/>
                </a:solidFill>
                <a:latin typeface="Merriweather Sans" pitchFamily="2" charset="0"/>
              </a:rPr>
              <a:t>JFHP.org/</a:t>
            </a:r>
            <a:r>
              <a:rPr lang="en-US" sz="4000" b="1" u="sng" dirty="0">
                <a:solidFill>
                  <a:srgbClr val="3D3D3D"/>
                </a:solidFill>
                <a:latin typeface="Merriweather Sans" pitchFamily="2" charset="0"/>
              </a:rPr>
              <a:t>Small</a:t>
            </a:r>
            <a:endParaRPr lang="en-US" sz="2800" b="1" dirty="0">
              <a:solidFill>
                <a:srgbClr val="3D3D3D"/>
              </a:solidFill>
              <a:latin typeface="Merriweather Sans" pitchFamily="2"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738" y="3579347"/>
            <a:ext cx="3350284" cy="3350284"/>
          </a:xfrm>
          <a:prstGeom prst="rect">
            <a:avLst/>
          </a:prstGeom>
        </p:spPr>
      </p:pic>
      <p:sp>
        <p:nvSpPr>
          <p:cNvPr id="22" name="TextBox 21"/>
          <p:cNvSpPr txBox="1"/>
          <p:nvPr/>
        </p:nvSpPr>
        <p:spPr>
          <a:xfrm>
            <a:off x="6846738" y="7542156"/>
            <a:ext cx="3350284" cy="826188"/>
          </a:xfrm>
          <a:prstGeom prst="rect">
            <a:avLst/>
          </a:prstGeom>
          <a:effectLst>
            <a:glow rad="558800">
              <a:srgbClr val="F2C82E">
                <a:alpha val="73000"/>
              </a:srgbClr>
            </a:glow>
          </a:effectLst>
        </p:spPr>
        <p:txBody>
          <a:bodyPr wrap="square" lIns="0" tIns="0" rIns="0" bIns="0" rtlCol="0" anchor="t">
            <a:spAutoFit/>
          </a:bodyPr>
          <a:lstStyle/>
          <a:p>
            <a:pPr algn="ctr">
              <a:lnSpc>
                <a:spcPct val="150000"/>
              </a:lnSpc>
            </a:pPr>
            <a:r>
              <a:rPr lang="en-US" sz="4000" b="1" dirty="0">
                <a:solidFill>
                  <a:srgbClr val="39659A"/>
                </a:solidFill>
                <a:latin typeface="Merriweather Sans" pitchFamily="2" charset="0"/>
              </a:rPr>
              <a:t>JFHP.org/</a:t>
            </a:r>
            <a:r>
              <a:rPr lang="en-US" sz="4000" b="1" u="sng" dirty="0">
                <a:solidFill>
                  <a:srgbClr val="39659A"/>
                </a:solidFill>
                <a:latin typeface="Merriweather Sans" pitchFamily="2" charset="0"/>
              </a:rPr>
              <a:t>Go</a:t>
            </a:r>
            <a:endParaRPr lang="en-US" sz="2800" b="1" dirty="0">
              <a:solidFill>
                <a:srgbClr val="39659A"/>
              </a:solidFill>
              <a:latin typeface="Merriweather Sans" pitchFamily="2" charset="0"/>
            </a:endParaRPr>
          </a:p>
        </p:txBody>
      </p:sp>
      <p:sp>
        <p:nvSpPr>
          <p:cNvPr id="25" name="Freeform 6"/>
          <p:cNvSpPr/>
          <p:nvPr/>
        </p:nvSpPr>
        <p:spPr>
          <a:xfrm>
            <a:off x="12400097" y="5240895"/>
            <a:ext cx="5867400" cy="5067300"/>
          </a:xfrm>
          <a:custGeom>
            <a:avLst/>
            <a:gdLst/>
            <a:ahLst/>
            <a:cxnLst/>
            <a:rect l="l" t="t" r="r" b="b"/>
            <a:pathLst>
              <a:path w="1816373" h="337331">
                <a:moveTo>
                  <a:pt x="0" y="0"/>
                </a:moveTo>
                <a:lnTo>
                  <a:pt x="1816373" y="0"/>
                </a:lnTo>
                <a:lnTo>
                  <a:pt x="1816373" y="337331"/>
                </a:lnTo>
                <a:lnTo>
                  <a:pt x="0" y="337331"/>
                </a:lnTo>
                <a:close/>
              </a:path>
            </a:pathLst>
          </a:custGeom>
          <a:solidFill>
            <a:srgbClr val="374D67"/>
          </a:solidFill>
        </p:spPr>
        <p:txBody>
          <a:bodyPr/>
          <a:lstStyle/>
          <a:p>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1326" y="114300"/>
            <a:ext cx="3400170" cy="3400170"/>
          </a:xfrm>
          <a:prstGeom prst="rect">
            <a:avLst/>
          </a:prstGeom>
        </p:spPr>
      </p:pic>
      <p:sp>
        <p:nvSpPr>
          <p:cNvPr id="23" name="TextBox 22"/>
          <p:cNvSpPr txBox="1"/>
          <p:nvPr/>
        </p:nvSpPr>
        <p:spPr>
          <a:xfrm>
            <a:off x="12420601" y="9117912"/>
            <a:ext cx="5867399" cy="826188"/>
          </a:xfrm>
          <a:prstGeom prst="rect">
            <a:avLst/>
          </a:prstGeom>
          <a:effectLst>
            <a:glow rad="558800">
              <a:srgbClr val="F2C82E">
                <a:alpha val="73000"/>
              </a:srgbClr>
            </a:glow>
          </a:effectLst>
        </p:spPr>
        <p:txBody>
          <a:bodyPr wrap="square" lIns="0" tIns="0" rIns="0" bIns="0" rtlCol="0" anchor="t">
            <a:spAutoFit/>
          </a:bodyPr>
          <a:lstStyle/>
          <a:p>
            <a:pPr algn="ctr">
              <a:lnSpc>
                <a:spcPct val="150000"/>
              </a:lnSpc>
            </a:pPr>
            <a:r>
              <a:rPr lang="en-US" sz="4000" b="1" dirty="0">
                <a:solidFill>
                  <a:srgbClr val="F2C82D"/>
                </a:solidFill>
                <a:latin typeface="Merriweather Sans" pitchFamily="2" charset="0"/>
              </a:rPr>
              <a:t>JFHP.org/</a:t>
            </a:r>
            <a:r>
              <a:rPr lang="en-US" sz="4000" b="1" u="sng" dirty="0">
                <a:solidFill>
                  <a:srgbClr val="F2C82D"/>
                </a:solidFill>
                <a:latin typeface="Merriweather Sans" pitchFamily="2" charset="0"/>
              </a:rPr>
              <a:t>Large</a:t>
            </a:r>
            <a:endParaRPr lang="en-US" sz="2800" b="1" dirty="0">
              <a:solidFill>
                <a:srgbClr val="F2C82D"/>
              </a:solidFill>
              <a:latin typeface="Merriweather Sans" pitchFamily="2"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5454" y="5600700"/>
            <a:ext cx="3400170" cy="3400170"/>
          </a:xfrm>
          <a:prstGeom prst="rect">
            <a:avLst/>
          </a:prstGeom>
        </p:spPr>
      </p:pic>
    </p:spTree>
    <p:extLst>
      <p:ext uri="{BB962C8B-B14F-4D97-AF65-F5344CB8AC3E}">
        <p14:creationId xmlns:p14="http://schemas.microsoft.com/office/powerpoint/2010/main" val="350267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19594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43100" y="-342900"/>
            <a:ext cx="16808557" cy="9971961"/>
            <a:chOff x="1828800" y="-339403"/>
            <a:chExt cx="15765843" cy="9971961"/>
          </a:xfrm>
        </p:grpSpPr>
        <p:sp>
          <p:nvSpPr>
            <p:cNvPr id="6" name="TextBox 6"/>
            <p:cNvSpPr txBox="1"/>
            <p:nvPr/>
          </p:nvSpPr>
          <p:spPr>
            <a:xfrm>
              <a:off x="6164643" y="-339403"/>
              <a:ext cx="11430000" cy="9971961"/>
            </a:xfrm>
            <a:prstGeom prst="rect">
              <a:avLst/>
            </a:prstGeom>
            <a:effectLst>
              <a:glow rad="558800">
                <a:srgbClr val="F2C82E">
                  <a:alpha val="73000"/>
                </a:srgbClr>
              </a:glow>
            </a:effectLst>
          </p:spPr>
          <p:txBody>
            <a:bodyPr wrap="square" lIns="0" tIns="0" rIns="0" bIns="0" rtlCol="0" anchor="t">
              <a:spAutoFit/>
            </a:bodyPr>
            <a:lstStyle/>
            <a:p>
              <a:pPr>
                <a:lnSpc>
                  <a:spcPct val="300000"/>
                </a:lnSpc>
              </a:pPr>
              <a:r>
                <a:rPr lang="en-US" sz="7200" b="1" dirty="0">
                  <a:solidFill>
                    <a:srgbClr val="001D53"/>
                  </a:solidFill>
                  <a:latin typeface="Merriweather Sans" pitchFamily="2" charset="0"/>
                </a:rPr>
                <a:t>      </a:t>
              </a:r>
              <a:r>
                <a:rPr lang="en-US" sz="7200" b="1" dirty="0">
                  <a:solidFill>
                    <a:schemeClr val="accent1">
                      <a:lumMod val="50000"/>
                    </a:schemeClr>
                  </a:solidFill>
                  <a:latin typeface="Merriweather Sans" pitchFamily="2" charset="0"/>
                </a:rPr>
                <a:t> </a:t>
              </a:r>
              <a:r>
                <a:rPr lang="en-US" sz="7200" b="1" dirty="0">
                  <a:solidFill>
                    <a:srgbClr val="001D53"/>
                  </a:solidFill>
                  <a:latin typeface="Merriweather Sans" pitchFamily="2" charset="0"/>
                </a:rPr>
                <a:t>JESUS Film teams</a:t>
              </a:r>
            </a:p>
            <a:p>
              <a:pPr>
                <a:lnSpc>
                  <a:spcPct val="300000"/>
                </a:lnSpc>
              </a:pPr>
              <a:r>
                <a:rPr lang="en-US" sz="7200" b="1" dirty="0">
                  <a:solidFill>
                    <a:srgbClr val="6F8DB1"/>
                  </a:solidFill>
                  <a:latin typeface="Merriweather Sans" pitchFamily="2" charset="0"/>
                </a:rPr>
                <a:t>     </a:t>
              </a:r>
              <a:r>
                <a:rPr lang="en-US" sz="7200" b="1" dirty="0">
                  <a:solidFill>
                    <a:srgbClr val="39659A"/>
                  </a:solidFill>
                  <a:latin typeface="Merriweather Sans" pitchFamily="2" charset="0"/>
                </a:rPr>
                <a:t>countries</a:t>
              </a:r>
            </a:p>
            <a:p>
              <a:pPr>
                <a:lnSpc>
                  <a:spcPct val="300000"/>
                </a:lnSpc>
              </a:pPr>
              <a:r>
                <a:rPr lang="en-US" sz="7200" b="1" dirty="0">
                  <a:solidFill>
                    <a:srgbClr val="3D3D3D"/>
                  </a:solidFill>
                  <a:latin typeface="Merriweather Sans" pitchFamily="2" charset="0"/>
                </a:rPr>
                <a:t>     languages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952500"/>
              <a:ext cx="1981200" cy="1981200"/>
            </a:xfrm>
            <a:prstGeom prst="rect">
              <a:avLst/>
            </a:prstGeom>
          </p:spPr>
        </p:pic>
        <p:pic>
          <p:nvPicPr>
            <p:cNvPr id="3" name="Picture 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12000"/>
                      </a14:imgEffect>
                      <a14:imgEffect>
                        <a14:colorTemperature colorTemp="10800"/>
                      </a14:imgEffect>
                      <a14:imgEffect>
                        <a14:saturation sat="0"/>
                      </a14:imgEffect>
                      <a14:imgEffect>
                        <a14:brightnessContrast bright="-68000" contrast="-30000"/>
                      </a14:imgEffect>
                    </a14:imgLayer>
                  </a14:imgProps>
                </a:ext>
                <a:ext uri="{28A0092B-C50C-407E-A947-70E740481C1C}">
                  <a14:useLocalDpi xmlns:a14="http://schemas.microsoft.com/office/drawing/2010/main" val="0"/>
                </a:ext>
              </a:extLst>
            </a:blip>
            <a:stretch>
              <a:fillRect/>
            </a:stretch>
          </p:blipFill>
          <p:spPr>
            <a:xfrm>
              <a:off x="1828800" y="4152900"/>
              <a:ext cx="1981200" cy="2003587"/>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981200" y="7793896"/>
              <a:ext cx="1758698" cy="1540604"/>
            </a:xfrm>
            <a:prstGeom prst="rect">
              <a:avLst/>
            </a:prstGeom>
          </p:spPr>
        </p:pic>
      </p:grpSp>
      <p:sp>
        <p:nvSpPr>
          <p:cNvPr id="4" name="Rectangle 3"/>
          <p:cNvSpPr/>
          <p:nvPr/>
        </p:nvSpPr>
        <p:spPr>
          <a:xfrm>
            <a:off x="4939509" y="4363839"/>
            <a:ext cx="1518364" cy="1323439"/>
          </a:xfrm>
          <a:prstGeom prst="rect">
            <a:avLst/>
          </a:prstGeom>
        </p:spPr>
        <p:txBody>
          <a:bodyPr wrap="none">
            <a:spAutoFit/>
          </a:bodyPr>
          <a:lstStyle/>
          <a:p>
            <a:r>
              <a:rPr lang="en-US" sz="8000" b="1" dirty="0">
                <a:solidFill>
                  <a:srgbClr val="39659A"/>
                </a:solidFill>
                <a:latin typeface="Merriweather Black" panose="00000A00000000000000" pitchFamily="2" charset="0"/>
              </a:rPr>
              <a:t>65</a:t>
            </a:r>
            <a:endParaRPr lang="en-US" sz="8000" dirty="0">
              <a:solidFill>
                <a:srgbClr val="39659A"/>
              </a:solidFill>
              <a:latin typeface="Merriweather Black" panose="00000A00000000000000" pitchFamily="2" charset="0"/>
            </a:endParaRPr>
          </a:p>
        </p:txBody>
      </p:sp>
      <p:sp>
        <p:nvSpPr>
          <p:cNvPr id="8" name="Rectangle 7"/>
          <p:cNvSpPr/>
          <p:nvPr/>
        </p:nvSpPr>
        <p:spPr>
          <a:xfrm>
            <a:off x="4777175" y="7752299"/>
            <a:ext cx="1901483" cy="1323439"/>
          </a:xfrm>
          <a:prstGeom prst="rect">
            <a:avLst/>
          </a:prstGeom>
        </p:spPr>
        <p:txBody>
          <a:bodyPr wrap="none">
            <a:spAutoFit/>
          </a:bodyPr>
          <a:lstStyle/>
          <a:p>
            <a:r>
              <a:rPr lang="en-US" sz="8000" b="1" i="1" dirty="0">
                <a:solidFill>
                  <a:srgbClr val="3D3D3D"/>
                </a:solidFill>
                <a:latin typeface="Merriweather Black" panose="00000A00000000000000" pitchFamily="2" charset="0"/>
              </a:rPr>
              <a:t>212</a:t>
            </a:r>
            <a:endParaRPr lang="en-US" sz="11500" i="1" dirty="0">
              <a:solidFill>
                <a:srgbClr val="3D3D3D"/>
              </a:solidFill>
              <a:latin typeface="Merriweather Black" panose="00000A00000000000000" pitchFamily="2" charset="0"/>
            </a:endParaRPr>
          </a:p>
        </p:txBody>
      </p:sp>
      <p:sp>
        <p:nvSpPr>
          <p:cNvPr id="11" name="Rectangle 10"/>
          <p:cNvSpPr/>
          <p:nvPr/>
        </p:nvSpPr>
        <p:spPr>
          <a:xfrm>
            <a:off x="4572000" y="975380"/>
            <a:ext cx="2606804" cy="1323439"/>
          </a:xfrm>
          <a:prstGeom prst="rect">
            <a:avLst/>
          </a:prstGeom>
        </p:spPr>
        <p:txBody>
          <a:bodyPr wrap="none">
            <a:spAutoFit/>
          </a:bodyPr>
          <a:lstStyle/>
          <a:p>
            <a:r>
              <a:rPr lang="en-US" sz="8000" b="1" i="1" dirty="0">
                <a:solidFill>
                  <a:srgbClr val="001D53"/>
                </a:solidFill>
                <a:latin typeface="Merriweather Black" panose="00000A00000000000000" pitchFamily="2" charset="0"/>
                <a:cs typeface="MerriweatherLight" panose="02000000000000000000" pitchFamily="2" charset="0"/>
              </a:rPr>
              <a:t>1,166</a:t>
            </a:r>
            <a:endParaRPr lang="en-US" sz="8000" i="1" dirty="0">
              <a:solidFill>
                <a:srgbClr val="001D53"/>
              </a:solidFill>
              <a:latin typeface="Merriweather Black" panose="00000A00000000000000" pitchFamily="2" charset="0"/>
              <a:cs typeface="MerriweatherLigh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3253" y="7875919"/>
            <a:ext cx="6901965" cy="1934184"/>
          </a:xfrm>
          <a:prstGeom prst="rect">
            <a:avLst/>
          </a:prstGeom>
          <a:noFill/>
        </p:spPr>
        <p:txBody>
          <a:bodyPr wrap="square" rtlCol="0">
            <a:spAutoFit/>
          </a:bodyPr>
          <a:lstStyle/>
          <a:p>
            <a:pPr algn="ctr">
              <a:lnSpc>
                <a:spcPct val="150000"/>
              </a:lnSpc>
            </a:pPr>
            <a:r>
              <a:rPr lang="en-US" sz="4400" b="1" spc="300" dirty="0">
                <a:solidFill>
                  <a:srgbClr val="001D53"/>
                </a:solidFill>
                <a:latin typeface="Merriweather Sans" pitchFamily="2" charset="0"/>
              </a:rPr>
              <a:t>9.5 million +</a:t>
            </a:r>
          </a:p>
          <a:p>
            <a:pPr algn="ctr">
              <a:lnSpc>
                <a:spcPct val="150000"/>
              </a:lnSpc>
            </a:pPr>
            <a:r>
              <a:rPr lang="en-US" sz="4000" spc="300" dirty="0">
                <a:solidFill>
                  <a:srgbClr val="001D53"/>
                </a:solidFill>
                <a:latin typeface="Merriweather Sans" pitchFamily="2" charset="0"/>
              </a:rPr>
              <a:t>discipleship follow-ups</a:t>
            </a:r>
          </a:p>
        </p:txBody>
      </p:sp>
      <p:grpSp>
        <p:nvGrpSpPr>
          <p:cNvPr id="20" name="Group 19"/>
          <p:cNvGrpSpPr/>
          <p:nvPr/>
        </p:nvGrpSpPr>
        <p:grpSpPr>
          <a:xfrm>
            <a:off x="3456289" y="342900"/>
            <a:ext cx="2295896" cy="2221768"/>
            <a:chOff x="5354516" y="381000"/>
            <a:chExt cx="2080846" cy="2080846"/>
          </a:xfrm>
        </p:grpSpPr>
        <p:sp>
          <p:nvSpPr>
            <p:cNvPr id="8" name="Oval 7"/>
            <p:cNvSpPr/>
            <p:nvPr/>
          </p:nvSpPr>
          <p:spPr>
            <a:xfrm>
              <a:off x="5354516" y="381000"/>
              <a:ext cx="2080846" cy="2080846"/>
            </a:xfrm>
            <a:prstGeom prst="ellipse">
              <a:avLst/>
            </a:prstGeom>
            <a:solidFill>
              <a:srgbClr val="F2C82D"/>
            </a:solidFill>
            <a:ln>
              <a:solidFill>
                <a:srgbClr val="F2C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876879"/>
              <a:ext cx="1512277" cy="1218621"/>
            </a:xfrm>
            <a:prstGeom prst="rect">
              <a:avLst/>
            </a:prstGeom>
          </p:spPr>
        </p:pic>
      </p:grpSp>
      <p:sp>
        <p:nvSpPr>
          <p:cNvPr id="11" name="TextBox 10"/>
          <p:cNvSpPr txBox="1"/>
          <p:nvPr/>
        </p:nvSpPr>
        <p:spPr>
          <a:xfrm>
            <a:off x="1468856" y="2702974"/>
            <a:ext cx="6248401" cy="1934184"/>
          </a:xfrm>
          <a:prstGeom prst="rect">
            <a:avLst/>
          </a:prstGeom>
          <a:noFill/>
        </p:spPr>
        <p:txBody>
          <a:bodyPr wrap="square" rtlCol="0">
            <a:spAutoFit/>
          </a:bodyPr>
          <a:lstStyle/>
          <a:p>
            <a:pPr algn="ctr">
              <a:lnSpc>
                <a:spcPct val="150000"/>
              </a:lnSpc>
            </a:pPr>
            <a:r>
              <a:rPr lang="en-US" sz="4400" b="1" spc="300" dirty="0">
                <a:solidFill>
                  <a:srgbClr val="001D53"/>
                </a:solidFill>
                <a:latin typeface="Merriweather Sans" pitchFamily="2" charset="0"/>
              </a:rPr>
              <a:t>94 million +</a:t>
            </a:r>
          </a:p>
          <a:p>
            <a:pPr algn="ctr">
              <a:lnSpc>
                <a:spcPct val="150000"/>
              </a:lnSpc>
            </a:pPr>
            <a:r>
              <a:rPr lang="en-US" sz="4000" spc="300" dirty="0">
                <a:solidFill>
                  <a:srgbClr val="001D53"/>
                </a:solidFill>
                <a:latin typeface="Merriweather Sans" pitchFamily="2" charset="0"/>
              </a:rPr>
              <a:t>evangelistic contacts</a:t>
            </a:r>
          </a:p>
        </p:txBody>
      </p:sp>
      <p:sp>
        <p:nvSpPr>
          <p:cNvPr id="12" name="TextBox 11"/>
          <p:cNvSpPr txBox="1"/>
          <p:nvPr/>
        </p:nvSpPr>
        <p:spPr>
          <a:xfrm>
            <a:off x="9985128" y="2697332"/>
            <a:ext cx="6934200" cy="1934184"/>
          </a:xfrm>
          <a:prstGeom prst="rect">
            <a:avLst/>
          </a:prstGeom>
          <a:noFill/>
        </p:spPr>
        <p:txBody>
          <a:bodyPr wrap="square" rtlCol="0">
            <a:spAutoFit/>
          </a:bodyPr>
          <a:lstStyle/>
          <a:p>
            <a:pPr algn="ctr">
              <a:lnSpc>
                <a:spcPct val="150000"/>
              </a:lnSpc>
            </a:pPr>
            <a:r>
              <a:rPr lang="en-US" sz="4400" b="1" spc="300" dirty="0">
                <a:solidFill>
                  <a:srgbClr val="001D53"/>
                </a:solidFill>
                <a:latin typeface="Merriweather Sans" pitchFamily="2" charset="0"/>
              </a:rPr>
              <a:t>19.3 million +</a:t>
            </a:r>
          </a:p>
          <a:p>
            <a:pPr algn="ctr">
              <a:lnSpc>
                <a:spcPct val="150000"/>
              </a:lnSpc>
            </a:pPr>
            <a:r>
              <a:rPr lang="en-US" sz="4000" spc="300" dirty="0">
                <a:solidFill>
                  <a:srgbClr val="001D53"/>
                </a:solidFill>
                <a:latin typeface="Merriweather Sans" pitchFamily="2" charset="0"/>
              </a:rPr>
              <a:t>decisions for Christ</a:t>
            </a:r>
          </a:p>
        </p:txBody>
      </p:sp>
      <p:grpSp>
        <p:nvGrpSpPr>
          <p:cNvPr id="21" name="Group 20"/>
          <p:cNvGrpSpPr/>
          <p:nvPr/>
        </p:nvGrpSpPr>
        <p:grpSpPr>
          <a:xfrm>
            <a:off x="12288381" y="266700"/>
            <a:ext cx="2327698" cy="2386306"/>
            <a:chOff x="9621716" y="381000"/>
            <a:chExt cx="2080846" cy="2080846"/>
          </a:xfrm>
        </p:grpSpPr>
        <p:sp>
          <p:nvSpPr>
            <p:cNvPr id="13" name="Oval 12"/>
            <p:cNvSpPr/>
            <p:nvPr/>
          </p:nvSpPr>
          <p:spPr>
            <a:xfrm>
              <a:off x="9621716" y="381000"/>
              <a:ext cx="2080846" cy="2080846"/>
            </a:xfrm>
            <a:prstGeom prst="ellipse">
              <a:avLst/>
            </a:prstGeom>
            <a:solidFill>
              <a:srgbClr val="F2C82D"/>
            </a:solidFill>
            <a:ln>
              <a:solidFill>
                <a:srgbClr val="F2C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0" y="665284"/>
              <a:ext cx="1512277" cy="1512277"/>
            </a:xfrm>
            <a:prstGeom prst="rect">
              <a:avLst/>
            </a:prstGeom>
          </p:spPr>
        </p:pic>
      </p:grpSp>
      <p:grpSp>
        <p:nvGrpSpPr>
          <p:cNvPr id="24" name="Group 23"/>
          <p:cNvGrpSpPr/>
          <p:nvPr/>
        </p:nvGrpSpPr>
        <p:grpSpPr>
          <a:xfrm>
            <a:off x="3456289" y="5413755"/>
            <a:ext cx="2273536" cy="2212892"/>
            <a:chOff x="3403467" y="6102128"/>
            <a:chExt cx="2273536" cy="2212892"/>
          </a:xfrm>
        </p:grpSpPr>
        <p:sp>
          <p:nvSpPr>
            <p:cNvPr id="15" name="Oval 14"/>
            <p:cNvSpPr/>
            <p:nvPr/>
          </p:nvSpPr>
          <p:spPr>
            <a:xfrm>
              <a:off x="3403467" y="6102128"/>
              <a:ext cx="2273536" cy="2212892"/>
            </a:xfrm>
            <a:prstGeom prst="ellipse">
              <a:avLst/>
            </a:prstGeom>
            <a:solidFill>
              <a:srgbClr val="F2C82D"/>
            </a:solidFill>
            <a:ln>
              <a:solidFill>
                <a:srgbClr val="F2C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675" y="6357805"/>
              <a:ext cx="1733260" cy="1687028"/>
            </a:xfrm>
            <a:prstGeom prst="rect">
              <a:avLst/>
            </a:prstGeom>
          </p:spPr>
        </p:pic>
      </p:grpSp>
      <p:sp>
        <p:nvSpPr>
          <p:cNvPr id="17" name="TextBox 16"/>
          <p:cNvSpPr txBox="1"/>
          <p:nvPr/>
        </p:nvSpPr>
        <p:spPr>
          <a:xfrm>
            <a:off x="9665674" y="7920245"/>
            <a:ext cx="7573108" cy="1934184"/>
          </a:xfrm>
          <a:prstGeom prst="rect">
            <a:avLst/>
          </a:prstGeom>
          <a:noFill/>
        </p:spPr>
        <p:txBody>
          <a:bodyPr wrap="square" rtlCol="0">
            <a:spAutoFit/>
          </a:bodyPr>
          <a:lstStyle/>
          <a:p>
            <a:pPr algn="ctr">
              <a:lnSpc>
                <a:spcPct val="150000"/>
              </a:lnSpc>
            </a:pPr>
            <a:r>
              <a:rPr lang="en-US" sz="4400" b="1" spc="300" dirty="0">
                <a:solidFill>
                  <a:srgbClr val="001D53"/>
                </a:solidFill>
                <a:latin typeface="Merriweather Sans" pitchFamily="2" charset="0"/>
              </a:rPr>
              <a:t>140,000 +</a:t>
            </a:r>
          </a:p>
          <a:p>
            <a:pPr algn="ctr">
              <a:lnSpc>
                <a:spcPct val="150000"/>
              </a:lnSpc>
            </a:pPr>
            <a:r>
              <a:rPr lang="en-US" sz="4000" spc="300" dirty="0">
                <a:solidFill>
                  <a:srgbClr val="001D53"/>
                </a:solidFill>
                <a:latin typeface="Merriweather Sans" pitchFamily="2" charset="0"/>
              </a:rPr>
              <a:t>Preaching Points</a:t>
            </a:r>
          </a:p>
        </p:txBody>
      </p:sp>
      <p:sp>
        <p:nvSpPr>
          <p:cNvPr id="18" name="Oval 17"/>
          <p:cNvSpPr/>
          <p:nvPr/>
        </p:nvSpPr>
        <p:spPr>
          <a:xfrm>
            <a:off x="12305966" y="5532375"/>
            <a:ext cx="2343544" cy="2343544"/>
          </a:xfrm>
          <a:prstGeom prst="ellipse">
            <a:avLst/>
          </a:prstGeom>
          <a:solidFill>
            <a:srgbClr val="F2C82D"/>
          </a:solidFill>
          <a:ln>
            <a:solidFill>
              <a:srgbClr val="F2C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73000" y="5829300"/>
            <a:ext cx="1871956" cy="1803941"/>
          </a:xfrm>
          <a:prstGeom prst="rect">
            <a:avLst/>
          </a:prstGeom>
        </p:spPr>
      </p:pic>
    </p:spTree>
    <p:extLst>
      <p:ext uri="{BB962C8B-B14F-4D97-AF65-F5344CB8AC3E}">
        <p14:creationId xmlns:p14="http://schemas.microsoft.com/office/powerpoint/2010/main" val="509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as Oil Stadium, Indianapolis Colts football stadium - Stadiums of Pro  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33400"/>
            <a:ext cx="13752489" cy="922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p:cNvPicPr>
            <a:picLocks noChangeAspect="1"/>
          </p:cNvPicPr>
          <p:nvPr/>
        </p:nvPicPr>
        <p:blipFill>
          <a:blip r:embed="rId4"/>
          <a:srcRect l="12576" r="65362" b="1840"/>
          <a:stretch>
            <a:fillRect/>
          </a:stretch>
        </p:blipFill>
        <p:spPr>
          <a:xfrm>
            <a:off x="0" y="0"/>
            <a:ext cx="1303697" cy="10287000"/>
          </a:xfrm>
          <a:prstGeom prst="rect">
            <a:avLst/>
          </a:prstGeom>
        </p:spPr>
      </p:pic>
    </p:spTree>
    <p:extLst>
      <p:ext uri="{BB962C8B-B14F-4D97-AF65-F5344CB8AC3E}">
        <p14:creationId xmlns:p14="http://schemas.microsoft.com/office/powerpoint/2010/main" val="380031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043" b="43942"/>
          <a:stretch/>
        </p:blipFill>
        <p:spPr>
          <a:xfrm>
            <a:off x="35169" y="2857500"/>
            <a:ext cx="5480538" cy="362107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1986"/>
          <a:stretch/>
        </p:blipFill>
        <p:spPr>
          <a:xfrm>
            <a:off x="5643987" y="2705100"/>
            <a:ext cx="7029964" cy="46448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571"/>
          <a:stretch/>
        </p:blipFill>
        <p:spPr>
          <a:xfrm>
            <a:off x="12802231" y="2404632"/>
            <a:ext cx="5474046" cy="5477735"/>
          </a:xfrm>
          <a:prstGeom prst="rect">
            <a:avLst/>
          </a:prstGeom>
        </p:spPr>
      </p:pic>
    </p:spTree>
    <p:extLst>
      <p:ext uri="{BB962C8B-B14F-4D97-AF65-F5344CB8AC3E}">
        <p14:creationId xmlns:p14="http://schemas.microsoft.com/office/powerpoint/2010/main" val="255493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67383" t="-1834" r="-1001" b="1834"/>
          <a:stretch/>
        </p:blipFill>
        <p:spPr>
          <a:xfrm>
            <a:off x="12293179" y="1409700"/>
            <a:ext cx="5715000" cy="956245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3228" r="33213"/>
          <a:stretch/>
        </p:blipFill>
        <p:spPr>
          <a:xfrm>
            <a:off x="853645" y="1617440"/>
            <a:ext cx="5704972" cy="956245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66382"/>
          <a:stretch/>
        </p:blipFill>
        <p:spPr>
          <a:xfrm>
            <a:off x="6578179" y="1591063"/>
            <a:ext cx="5715000" cy="9562456"/>
          </a:xfrm>
          <a:prstGeom prst="rect">
            <a:avLst/>
          </a:prstGeom>
        </p:spPr>
      </p:pic>
      <p:grpSp>
        <p:nvGrpSpPr>
          <p:cNvPr id="11" name="Group 5"/>
          <p:cNvGrpSpPr/>
          <p:nvPr/>
        </p:nvGrpSpPr>
        <p:grpSpPr>
          <a:xfrm>
            <a:off x="-1" y="-34145"/>
            <a:ext cx="18745201" cy="1602091"/>
            <a:chOff x="0" y="0"/>
            <a:chExt cx="1816373" cy="337331"/>
          </a:xfrm>
        </p:grpSpPr>
        <p:sp>
          <p:nvSpPr>
            <p:cNvPr id="12" name="Freeform 6"/>
            <p:cNvSpPr/>
            <p:nvPr/>
          </p:nvSpPr>
          <p:spPr>
            <a:xfrm>
              <a:off x="0" y="0"/>
              <a:ext cx="1816373" cy="337331"/>
            </a:xfrm>
            <a:custGeom>
              <a:avLst/>
              <a:gdLst/>
              <a:ahLst/>
              <a:cxnLst/>
              <a:rect l="l" t="t" r="r" b="b"/>
              <a:pathLst>
                <a:path w="1816373" h="337331">
                  <a:moveTo>
                    <a:pt x="0" y="0"/>
                  </a:moveTo>
                  <a:lnTo>
                    <a:pt x="1816373" y="0"/>
                  </a:lnTo>
                  <a:lnTo>
                    <a:pt x="1816373" y="337331"/>
                  </a:lnTo>
                  <a:lnTo>
                    <a:pt x="0" y="337331"/>
                  </a:lnTo>
                  <a:close/>
                </a:path>
              </a:pathLst>
            </a:custGeom>
            <a:solidFill>
              <a:srgbClr val="F2C82E"/>
            </a:solidFill>
          </p:spPr>
          <p:txBody>
            <a:bodyPr/>
            <a:lstStyle/>
            <a:p>
              <a:endParaRPr lang="en-US"/>
            </a:p>
          </p:txBody>
        </p:sp>
        <p:sp>
          <p:nvSpPr>
            <p:cNvPr id="1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 name="Rectangle 2"/>
          <p:cNvSpPr/>
          <p:nvPr/>
        </p:nvSpPr>
        <p:spPr>
          <a:xfrm>
            <a:off x="304799" y="173595"/>
            <a:ext cx="17703379" cy="1107996"/>
          </a:xfrm>
          <a:prstGeom prst="rect">
            <a:avLst/>
          </a:prstGeom>
        </p:spPr>
        <p:txBody>
          <a:bodyPr wrap="square">
            <a:spAutoFit/>
          </a:bodyPr>
          <a:lstStyle/>
          <a:p>
            <a:pPr algn="ctr"/>
            <a:r>
              <a:rPr lang="en-US" sz="6600" b="1" i="1" spc="300" dirty="0">
                <a:solidFill>
                  <a:srgbClr val="051D40"/>
                </a:solidFill>
                <a:latin typeface="Merriweather" panose="00000500000000000000" pitchFamily="2" charset="0"/>
              </a:rPr>
              <a:t>Support teams: pray – give - go</a:t>
            </a:r>
            <a:endParaRPr lang="en-US" sz="6600" i="1" spc="300" dirty="0">
              <a:solidFill>
                <a:srgbClr val="051D40"/>
              </a:solidFill>
              <a:latin typeface="Merriweather" panose="00000500000000000000" pitchFamily="2" charset="0"/>
            </a:endParaRPr>
          </a:p>
        </p:txBody>
      </p:sp>
      <p:grpSp>
        <p:nvGrpSpPr>
          <p:cNvPr id="16" name="Group 15"/>
          <p:cNvGrpSpPr/>
          <p:nvPr/>
        </p:nvGrpSpPr>
        <p:grpSpPr>
          <a:xfrm>
            <a:off x="2782206" y="8313521"/>
            <a:ext cx="1847851" cy="1835197"/>
            <a:chOff x="8526128" y="8135280"/>
            <a:chExt cx="1847851" cy="1835197"/>
          </a:xfrm>
        </p:grpSpPr>
        <p:sp>
          <p:nvSpPr>
            <p:cNvPr id="8" name="Oval 7"/>
            <p:cNvSpPr/>
            <p:nvPr/>
          </p:nvSpPr>
          <p:spPr>
            <a:xfrm>
              <a:off x="8526128" y="8135280"/>
              <a:ext cx="1847851" cy="1835197"/>
            </a:xfrm>
            <a:prstGeom prst="ellipse">
              <a:avLst/>
            </a:prstGeom>
            <a:solidFill>
              <a:srgbClr val="F2C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8408029"/>
              <a:ext cx="875989" cy="1231271"/>
            </a:xfrm>
            <a:prstGeom prst="rect">
              <a:avLst/>
            </a:prstGeom>
          </p:spPr>
        </p:pic>
      </p:grpSp>
      <p:grpSp>
        <p:nvGrpSpPr>
          <p:cNvPr id="17" name="Group 16"/>
          <p:cNvGrpSpPr/>
          <p:nvPr/>
        </p:nvGrpSpPr>
        <p:grpSpPr>
          <a:xfrm>
            <a:off x="13990020" y="8167518"/>
            <a:ext cx="2005182" cy="2005182"/>
            <a:chOff x="13792200" y="8039100"/>
            <a:chExt cx="1905000" cy="1905000"/>
          </a:xfrm>
        </p:grpSpPr>
        <p:sp>
          <p:nvSpPr>
            <p:cNvPr id="10" name="Oval 9"/>
            <p:cNvSpPr/>
            <p:nvPr/>
          </p:nvSpPr>
          <p:spPr>
            <a:xfrm>
              <a:off x="13792200" y="8039100"/>
              <a:ext cx="1905000" cy="1905000"/>
            </a:xfrm>
            <a:prstGeom prst="ellipse">
              <a:avLst/>
            </a:prstGeom>
            <a:solidFill>
              <a:srgbClr val="F2C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3109" y="8270009"/>
              <a:ext cx="1443182" cy="1443182"/>
            </a:xfrm>
            <a:prstGeom prst="rect">
              <a:avLst/>
            </a:prstGeom>
          </p:spPr>
        </p:pic>
      </p:grpSp>
      <p:grpSp>
        <p:nvGrpSpPr>
          <p:cNvPr id="4" name="Group 3"/>
          <p:cNvGrpSpPr/>
          <p:nvPr/>
        </p:nvGrpSpPr>
        <p:grpSpPr>
          <a:xfrm>
            <a:off x="8280085" y="8191500"/>
            <a:ext cx="2059907" cy="1981200"/>
            <a:chOff x="2676179" y="8167518"/>
            <a:chExt cx="2059907" cy="1981200"/>
          </a:xfrm>
        </p:grpSpPr>
        <p:sp>
          <p:nvSpPr>
            <p:cNvPr id="9" name="Oval 8"/>
            <p:cNvSpPr/>
            <p:nvPr/>
          </p:nvSpPr>
          <p:spPr>
            <a:xfrm>
              <a:off x="2676179" y="8167518"/>
              <a:ext cx="2059907" cy="1981200"/>
            </a:xfrm>
            <a:prstGeom prst="ellipse">
              <a:avLst/>
            </a:prstGeom>
            <a:solidFill>
              <a:srgbClr val="F2C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0662" t="19537" b="24923"/>
            <a:stretch/>
          </p:blipFill>
          <p:spPr>
            <a:xfrm>
              <a:off x="2895599" y="8572500"/>
              <a:ext cx="1838521" cy="1143000"/>
            </a:xfrm>
            <a:prstGeom prst="rect">
              <a:avLst/>
            </a:prstGeom>
          </p:spPr>
        </p:pic>
      </p:grpSp>
    </p:spTree>
    <p:extLst>
      <p:ext uri="{BB962C8B-B14F-4D97-AF65-F5344CB8AC3E}">
        <p14:creationId xmlns:p14="http://schemas.microsoft.com/office/powerpoint/2010/main" val="310542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84873"/>
            <a:ext cx="16611600" cy="5863144"/>
          </a:xfrm>
          <a:prstGeom prst="rect">
            <a:avLst/>
          </a:prstGeom>
        </p:spPr>
        <p:txBody>
          <a:bodyPr wrap="square">
            <a:spAutoFit/>
          </a:bodyPr>
          <a:lstStyle/>
          <a:p>
            <a:pPr algn="ctr">
              <a:lnSpc>
                <a:spcPts val="15000"/>
              </a:lnSpc>
            </a:pPr>
            <a:r>
              <a:rPr lang="en-US" sz="8800" b="1" spc="300" dirty="0">
                <a:solidFill>
                  <a:srgbClr val="002260"/>
                </a:solidFill>
                <a:latin typeface="MerriweatherUltraBold" panose="02000000000000000000" pitchFamily="2" charset="0"/>
                <a:ea typeface="Calibri" panose="020F0502020204030204" pitchFamily="34" charset="0"/>
                <a:cs typeface="MerriweatherUltraBold" panose="02000000000000000000" pitchFamily="2" charset="0"/>
              </a:rPr>
              <a:t>“Be joyful in hope</a:t>
            </a:r>
            <a:r>
              <a:rPr lang="en-US" sz="8800" spc="300" dirty="0">
                <a:solidFill>
                  <a:srgbClr val="002260"/>
                </a:solidFill>
                <a:latin typeface="MerriweatherUltraBold" panose="02000000000000000000" pitchFamily="2" charset="0"/>
                <a:ea typeface="Calibri" panose="020F0502020204030204" pitchFamily="34" charset="0"/>
                <a:cs typeface="MerriweatherUltraBold" panose="02000000000000000000" pitchFamily="2" charset="0"/>
              </a:rPr>
              <a:t>, </a:t>
            </a:r>
            <a:r>
              <a:rPr lang="en-US" sz="8800" b="1" spc="300" dirty="0">
                <a:solidFill>
                  <a:srgbClr val="3D3D3D"/>
                </a:solidFill>
                <a:latin typeface="MerriweatherUltraBold" panose="02000000000000000000" pitchFamily="2" charset="0"/>
                <a:ea typeface="Calibri" panose="020F0502020204030204" pitchFamily="34" charset="0"/>
                <a:cs typeface="MerriweatherUltraBold" panose="02000000000000000000" pitchFamily="2" charset="0"/>
              </a:rPr>
              <a:t>patient in affliction, </a:t>
            </a:r>
            <a:r>
              <a:rPr lang="en-US" sz="8800" b="1" spc="300" dirty="0">
                <a:solidFill>
                  <a:srgbClr val="39659A"/>
                </a:solidFill>
                <a:latin typeface="MerriweatherUltraBold" panose="02000000000000000000" pitchFamily="2" charset="0"/>
                <a:ea typeface="Calibri" panose="020F0502020204030204" pitchFamily="34" charset="0"/>
                <a:cs typeface="MerriweatherUltraBold" panose="02000000000000000000" pitchFamily="2" charset="0"/>
              </a:rPr>
              <a:t>faithful in prayer.” </a:t>
            </a:r>
            <a:endParaRPr lang="en-US" sz="8800" b="1" spc="300" dirty="0">
              <a:solidFill>
                <a:srgbClr val="39659A"/>
              </a:solidFill>
              <a:latin typeface="MerriweatherUltraBold" panose="02000000000000000000" pitchFamily="2" charset="0"/>
              <a:cs typeface="MerriweatherUltraBold" panose="02000000000000000000" pitchFamily="2" charset="0"/>
            </a:endParaRPr>
          </a:p>
        </p:txBody>
      </p:sp>
      <p:sp>
        <p:nvSpPr>
          <p:cNvPr id="3" name="Rectangle 2"/>
          <p:cNvSpPr/>
          <p:nvPr/>
        </p:nvSpPr>
        <p:spPr>
          <a:xfrm>
            <a:off x="0" y="7962900"/>
            <a:ext cx="18288000" cy="1338828"/>
          </a:xfrm>
          <a:prstGeom prst="rect">
            <a:avLst/>
          </a:prstGeom>
        </p:spPr>
        <p:txBody>
          <a:bodyPr wrap="square">
            <a:spAutoFit/>
          </a:bodyPr>
          <a:lstStyle/>
          <a:p>
            <a:pPr algn="ctr">
              <a:lnSpc>
                <a:spcPct val="150000"/>
              </a:lnSpc>
            </a:pPr>
            <a:r>
              <a:rPr lang="en-US" sz="6000" spc="300" dirty="0">
                <a:solidFill>
                  <a:srgbClr val="3D3D3D"/>
                </a:solidFill>
                <a:latin typeface="Merriweather Sans" pitchFamily="2" charset="0"/>
                <a:ea typeface="Calibri" panose="020F0502020204030204" pitchFamily="34" charset="0"/>
                <a:cs typeface="Times New Roman" panose="02020603050405020304" pitchFamily="18" charset="0"/>
              </a:rPr>
              <a:t>— ROMANS 12:12 — </a:t>
            </a:r>
            <a:endParaRPr lang="en-US" sz="6000" spc="300" dirty="0">
              <a:solidFill>
                <a:srgbClr val="253066"/>
              </a:solidFill>
              <a:latin typeface="Merriweather Sans" pitchFamily="2" charset="0"/>
            </a:endParaRPr>
          </a:p>
        </p:txBody>
      </p:sp>
    </p:spTree>
    <p:extLst>
      <p:ext uri="{BB962C8B-B14F-4D97-AF65-F5344CB8AC3E}">
        <p14:creationId xmlns:p14="http://schemas.microsoft.com/office/powerpoint/2010/main" val="50526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5"/>
          <a:stretch/>
        </p:blipFill>
        <p:spPr>
          <a:xfrm>
            <a:off x="152400" y="403606"/>
            <a:ext cx="8763000" cy="9479787"/>
          </a:xfrm>
          <a:prstGeom prst="rect">
            <a:avLst/>
          </a:prstGeom>
        </p:spPr>
      </p:pic>
      <p:pic>
        <p:nvPicPr>
          <p:cNvPr id="5" name="Picture 4" descr="A screenshot of a website&#10;&#10;Description automatically generated">
            <a:extLst>
              <a:ext uri="{FF2B5EF4-FFF2-40B4-BE49-F238E27FC236}">
                <a16:creationId xmlns:a16="http://schemas.microsoft.com/office/drawing/2014/main" id="{8EDFCF0D-99EA-9090-D107-598BC60DC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403606"/>
            <a:ext cx="9220200" cy="9453778"/>
          </a:xfrm>
          <a:prstGeom prst="rect">
            <a:avLst/>
          </a:prstGeom>
        </p:spPr>
      </p:pic>
    </p:spTree>
    <p:extLst>
      <p:ext uri="{BB962C8B-B14F-4D97-AF65-F5344CB8AC3E}">
        <p14:creationId xmlns:p14="http://schemas.microsoft.com/office/powerpoint/2010/main" val="292932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7617</TotalTime>
  <Words>1282</Words>
  <Application>Microsoft Office PowerPoint</Application>
  <PresentationFormat>Custom</PresentationFormat>
  <Paragraphs>140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Merriweather</vt:lpstr>
      <vt:lpstr>MerriweatherUltraBold</vt:lpstr>
      <vt:lpstr>Merriweather Sans</vt:lpstr>
      <vt:lpstr>Merriweather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Beige Modern Minimal Creative Portfolio Presentation</dc:title>
  <dc:creator>Lalli, Logan</dc:creator>
  <cp:lastModifiedBy>Bill Kirkemo</cp:lastModifiedBy>
  <cp:revision>228</cp:revision>
  <cp:lastPrinted>2023-05-24T17:18:00Z</cp:lastPrinted>
  <dcterms:created xsi:type="dcterms:W3CDTF">2006-08-16T00:00:00Z</dcterms:created>
  <dcterms:modified xsi:type="dcterms:W3CDTF">2024-08-08T14:04:23Z</dcterms:modified>
  <dc:identifier>DAFeCZ1fNMo</dc:identifier>
</cp:coreProperties>
</file>